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8"/>
  </p:notesMasterIdLst>
  <p:sldIdLst>
    <p:sldId id="257" r:id="rId2"/>
    <p:sldId id="258" r:id="rId3"/>
    <p:sldId id="259" r:id="rId4"/>
    <p:sldId id="269" r:id="rId5"/>
    <p:sldId id="261" r:id="rId6"/>
    <p:sldId id="275" r:id="rId7"/>
    <p:sldId id="266" r:id="rId8"/>
    <p:sldId id="262" r:id="rId9"/>
    <p:sldId id="270" r:id="rId10"/>
    <p:sldId id="276" r:id="rId11"/>
    <p:sldId id="263" r:id="rId12"/>
    <p:sldId id="277" r:id="rId13"/>
    <p:sldId id="271" r:id="rId14"/>
    <p:sldId id="267" r:id="rId15"/>
    <p:sldId id="273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796D7-1DB1-4DE3-A1B6-B93EF761E0FB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C6F30023-F8AE-4E75-BB64-70507BD37D70}">
      <dgm:prSet phldrT="[Text]" custT="1"/>
      <dgm:spPr/>
      <dgm:t>
        <a:bodyPr/>
        <a:lstStyle/>
        <a:p>
          <a:pPr algn="ctr"/>
          <a:r>
            <a:rPr lang="ka-GE" sz="1600" dirty="0" smtClean="0"/>
            <a:t>ინკლუზიური პროფესიული განათლების სპეციალისტი</a:t>
          </a:r>
        </a:p>
        <a:p>
          <a:pPr algn="ctr"/>
          <a:r>
            <a:rPr lang="ka-GE" sz="1600" dirty="0" smtClean="0"/>
            <a:t>ინდივიდუალური ასისტენტი</a:t>
          </a:r>
        </a:p>
        <a:p>
          <a:pPr algn="ctr"/>
          <a:r>
            <a:rPr lang="ka-GE" sz="1600" dirty="0" smtClean="0"/>
            <a:t>ჟესტური ენის თარჯიმანი</a:t>
          </a:r>
        </a:p>
      </dgm:t>
    </dgm:pt>
    <dgm:pt modelId="{E2E0C856-B148-4C13-8B24-BDDCC2762AE3}" type="parTrans" cxnId="{53782B05-1627-4805-81E6-46B57652C61D}">
      <dgm:prSet/>
      <dgm:spPr/>
      <dgm:t>
        <a:bodyPr/>
        <a:lstStyle/>
        <a:p>
          <a:endParaRPr lang="en-US"/>
        </a:p>
      </dgm:t>
    </dgm:pt>
    <dgm:pt modelId="{D6C61ABA-1D2D-4855-97C8-86DAB2F91ED8}" type="sibTrans" cxnId="{53782B05-1627-4805-81E6-46B57652C61D}">
      <dgm:prSet/>
      <dgm:spPr/>
      <dgm:t>
        <a:bodyPr/>
        <a:lstStyle/>
        <a:p>
          <a:endParaRPr lang="en-US"/>
        </a:p>
      </dgm:t>
    </dgm:pt>
    <dgm:pt modelId="{015947D8-F056-48A5-A0EC-0E21D01426EB}">
      <dgm:prSet phldrT="[Text]" custT="1"/>
      <dgm:spPr/>
      <dgm:t>
        <a:bodyPr/>
        <a:lstStyle/>
        <a:p>
          <a:r>
            <a:rPr lang="ka-GE" sz="1800" b="1" dirty="0" smtClean="0">
              <a:solidFill>
                <a:schemeClr val="tx1"/>
              </a:solidFill>
            </a:rPr>
            <a:t>ადაპტირებული გარემო</a:t>
          </a:r>
        </a:p>
        <a:p>
          <a:r>
            <a:rPr lang="ka-GE" sz="1800" b="1" dirty="0" smtClean="0">
              <a:solidFill>
                <a:schemeClr val="tx1"/>
              </a:solidFill>
            </a:rPr>
            <a:t>ადაპტირებული მასალა და ტექნიკა</a:t>
          </a:r>
          <a:endParaRPr lang="en-US" sz="1800" b="1" dirty="0">
            <a:solidFill>
              <a:schemeClr val="tx1"/>
            </a:solidFill>
          </a:endParaRPr>
        </a:p>
      </dgm:t>
    </dgm:pt>
    <dgm:pt modelId="{E3CC8DFC-F552-4C47-9CC6-302E8D63BE77}" type="parTrans" cxnId="{20AF7F3D-0195-4B6D-B03F-1EFB04DBCE12}">
      <dgm:prSet/>
      <dgm:spPr/>
      <dgm:t>
        <a:bodyPr/>
        <a:lstStyle/>
        <a:p>
          <a:endParaRPr lang="en-US"/>
        </a:p>
      </dgm:t>
    </dgm:pt>
    <dgm:pt modelId="{6D4192F5-759E-42F8-B6E1-F6C5506EA17D}" type="sibTrans" cxnId="{20AF7F3D-0195-4B6D-B03F-1EFB04DBCE12}">
      <dgm:prSet/>
      <dgm:spPr/>
      <dgm:t>
        <a:bodyPr/>
        <a:lstStyle/>
        <a:p>
          <a:endParaRPr lang="en-US"/>
        </a:p>
      </dgm:t>
    </dgm:pt>
    <dgm:pt modelId="{495A52CB-5AC6-4543-8267-A4C0EFE17333}">
      <dgm:prSet phldrT="[Text]" custT="1"/>
      <dgm:spPr/>
      <dgm:t>
        <a:bodyPr/>
        <a:lstStyle/>
        <a:p>
          <a:r>
            <a:rPr lang="ka-GE" sz="2000" b="1" dirty="0" smtClean="0">
              <a:solidFill>
                <a:schemeClr val="tx1"/>
              </a:solidFill>
              <a:latin typeface="Sylfaen" panose="010A0502050306030303" pitchFamily="18" charset="0"/>
            </a:rPr>
            <a:t>ჩასარიცხი გამოცდების მოდიფიცირება უნარების გათვალისწინებით</a:t>
          </a:r>
          <a:endParaRPr lang="en-US" sz="2000" b="1" dirty="0">
            <a:solidFill>
              <a:schemeClr val="tx1"/>
            </a:solidFill>
          </a:endParaRPr>
        </a:p>
      </dgm:t>
    </dgm:pt>
    <dgm:pt modelId="{A6BBE02C-128B-4FA5-B9E5-72D57F897CE1}" type="parTrans" cxnId="{C741C6FE-D695-49E5-8E22-38D35DDCF27F}">
      <dgm:prSet/>
      <dgm:spPr/>
      <dgm:t>
        <a:bodyPr/>
        <a:lstStyle/>
        <a:p>
          <a:endParaRPr lang="en-US"/>
        </a:p>
      </dgm:t>
    </dgm:pt>
    <dgm:pt modelId="{D0D89E4E-3AC7-4237-B463-F17630C0826B}" type="sibTrans" cxnId="{C741C6FE-D695-49E5-8E22-38D35DDCF27F}">
      <dgm:prSet/>
      <dgm:spPr/>
      <dgm:t>
        <a:bodyPr/>
        <a:lstStyle/>
        <a:p>
          <a:endParaRPr lang="en-US"/>
        </a:p>
      </dgm:t>
    </dgm:pt>
    <dgm:pt modelId="{CD46C3E0-298F-474B-8B98-FD743FD0F674}">
      <dgm:prSet phldrT="[Text]"/>
      <dgm:spPr/>
      <dgm:t>
        <a:bodyPr/>
        <a:lstStyle/>
        <a:p>
          <a:r>
            <a:rPr lang="ka-GE" b="1" dirty="0" smtClean="0">
              <a:solidFill>
                <a:schemeClr val="tx1"/>
              </a:solidFill>
            </a:rPr>
            <a:t>ტრანსპორტირება</a:t>
          </a:r>
          <a:endParaRPr lang="en-US" b="1" dirty="0">
            <a:solidFill>
              <a:schemeClr val="tx1"/>
            </a:solidFill>
          </a:endParaRPr>
        </a:p>
      </dgm:t>
    </dgm:pt>
    <dgm:pt modelId="{71FCF3AF-1760-404E-86D0-A4692534E60F}" type="parTrans" cxnId="{14C18AB3-CE18-4E6D-B1A7-1A93D1C3AB02}">
      <dgm:prSet/>
      <dgm:spPr/>
      <dgm:t>
        <a:bodyPr/>
        <a:lstStyle/>
        <a:p>
          <a:endParaRPr lang="en-US"/>
        </a:p>
      </dgm:t>
    </dgm:pt>
    <dgm:pt modelId="{90E71C40-71CE-4903-9E56-23CC6832E0C4}" type="sibTrans" cxnId="{14C18AB3-CE18-4E6D-B1A7-1A93D1C3AB02}">
      <dgm:prSet/>
      <dgm:spPr/>
      <dgm:t>
        <a:bodyPr/>
        <a:lstStyle/>
        <a:p>
          <a:endParaRPr lang="en-US"/>
        </a:p>
      </dgm:t>
    </dgm:pt>
    <dgm:pt modelId="{7DA0C657-F705-4276-8A9D-EED4CF349FA5}" type="pres">
      <dgm:prSet presAssocID="{634796D7-1DB1-4DE3-A1B6-B93EF761E0FB}" presName="CompostProcess" presStyleCnt="0">
        <dgm:presLayoutVars>
          <dgm:dir/>
          <dgm:resizeHandles val="exact"/>
        </dgm:presLayoutVars>
      </dgm:prSet>
      <dgm:spPr/>
    </dgm:pt>
    <dgm:pt modelId="{682B4702-742E-4B14-966D-051EAEC6F6F8}" type="pres">
      <dgm:prSet presAssocID="{634796D7-1DB1-4DE3-A1B6-B93EF761E0FB}" presName="arrow" presStyleLbl="bgShp" presStyleIdx="0" presStyleCnt="1"/>
      <dgm:spPr/>
    </dgm:pt>
    <dgm:pt modelId="{70BEDA84-5419-417C-A9C4-7CE0775C7C85}" type="pres">
      <dgm:prSet presAssocID="{634796D7-1DB1-4DE3-A1B6-B93EF761E0FB}" presName="linearProcess" presStyleCnt="0"/>
      <dgm:spPr/>
    </dgm:pt>
    <dgm:pt modelId="{42285E22-E5A2-4612-811A-4206975175B3}" type="pres">
      <dgm:prSet presAssocID="{C6F30023-F8AE-4E75-BB64-70507BD37D70}" presName="textNode" presStyleLbl="node1" presStyleIdx="0" presStyleCnt="4" custScaleX="119656" custScaleY="193513" custLinFactX="122138" custLinFactNeighborX="200000" custLinFactNeighborY="17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3F604-739F-47D7-AEA3-D740A456A6CA}" type="pres">
      <dgm:prSet presAssocID="{D6C61ABA-1D2D-4855-97C8-86DAB2F91ED8}" presName="sibTrans" presStyleCnt="0"/>
      <dgm:spPr/>
    </dgm:pt>
    <dgm:pt modelId="{6ED28661-B0BD-490B-869F-B16B6230F418}" type="pres">
      <dgm:prSet presAssocID="{015947D8-F056-48A5-A0EC-0E21D01426EB}" presName="textNode" presStyleLbl="node1" presStyleIdx="1" presStyleCnt="4" custScaleX="122978" custScaleY="185923" custLinFactX="121878" custLinFactNeighborX="200000" custLinFactNeighborY="1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C86CF-9272-415F-B3C4-4560FC32A5C5}" type="pres">
      <dgm:prSet presAssocID="{6D4192F5-759E-42F8-B6E1-F6C5506EA17D}" presName="sibTrans" presStyleCnt="0"/>
      <dgm:spPr/>
    </dgm:pt>
    <dgm:pt modelId="{4606A0D0-16AD-42CF-9543-ACE0E67389EB}" type="pres">
      <dgm:prSet presAssocID="{CD46C3E0-298F-474B-8B98-FD743FD0F674}" presName="textNode" presStyleLbl="node1" presStyleIdx="2" presStyleCnt="4" custScaleX="122978" custScaleY="186539" custLinFactX="120699" custLinFactNeighborX="200000" custLinFactNeighborY="5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60456-E226-42C6-BE33-1EFB4419EE2E}" type="pres">
      <dgm:prSet presAssocID="{90E71C40-71CE-4903-9E56-23CC6832E0C4}" presName="sibTrans" presStyleCnt="0"/>
      <dgm:spPr/>
    </dgm:pt>
    <dgm:pt modelId="{6BBD3ED7-4580-4D8D-81E1-C22848A72717}" type="pres">
      <dgm:prSet presAssocID="{495A52CB-5AC6-4543-8267-A4C0EFE17333}" presName="textNode" presStyleLbl="node1" presStyleIdx="3" presStyleCnt="4" custScaleX="128303" custScaleY="184615" custLinFactX="-355807" custLinFactNeighborX="-400000" custLinFactNeighborY="17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A1107-AFE0-43C4-8386-808F04076118}" type="presOf" srcId="{C6F30023-F8AE-4E75-BB64-70507BD37D70}" destId="{42285E22-E5A2-4612-811A-4206975175B3}" srcOrd="0" destOrd="0" presId="urn:microsoft.com/office/officeart/2005/8/layout/hProcess9"/>
    <dgm:cxn modelId="{84A44753-D5FD-40A3-B7E3-E3655A4506D0}" type="presOf" srcId="{634796D7-1DB1-4DE3-A1B6-B93EF761E0FB}" destId="{7DA0C657-F705-4276-8A9D-EED4CF349FA5}" srcOrd="0" destOrd="0" presId="urn:microsoft.com/office/officeart/2005/8/layout/hProcess9"/>
    <dgm:cxn modelId="{F8F752E7-2528-48D5-82DE-546EB18ACF2E}" type="presOf" srcId="{CD46C3E0-298F-474B-8B98-FD743FD0F674}" destId="{4606A0D0-16AD-42CF-9543-ACE0E67389EB}" srcOrd="0" destOrd="0" presId="urn:microsoft.com/office/officeart/2005/8/layout/hProcess9"/>
    <dgm:cxn modelId="{C741C6FE-D695-49E5-8E22-38D35DDCF27F}" srcId="{634796D7-1DB1-4DE3-A1B6-B93EF761E0FB}" destId="{495A52CB-5AC6-4543-8267-A4C0EFE17333}" srcOrd="3" destOrd="0" parTransId="{A6BBE02C-128B-4FA5-B9E5-72D57F897CE1}" sibTransId="{D0D89E4E-3AC7-4237-B463-F17630C0826B}"/>
    <dgm:cxn modelId="{A8B5303C-B427-4B76-851E-54ED76256D4B}" type="presOf" srcId="{495A52CB-5AC6-4543-8267-A4C0EFE17333}" destId="{6BBD3ED7-4580-4D8D-81E1-C22848A72717}" srcOrd="0" destOrd="0" presId="urn:microsoft.com/office/officeart/2005/8/layout/hProcess9"/>
    <dgm:cxn modelId="{75FA4EFF-0D49-4544-9FE1-36AE285A7CFD}" type="presOf" srcId="{015947D8-F056-48A5-A0EC-0E21D01426EB}" destId="{6ED28661-B0BD-490B-869F-B16B6230F418}" srcOrd="0" destOrd="0" presId="urn:microsoft.com/office/officeart/2005/8/layout/hProcess9"/>
    <dgm:cxn modelId="{20AF7F3D-0195-4B6D-B03F-1EFB04DBCE12}" srcId="{634796D7-1DB1-4DE3-A1B6-B93EF761E0FB}" destId="{015947D8-F056-48A5-A0EC-0E21D01426EB}" srcOrd="1" destOrd="0" parTransId="{E3CC8DFC-F552-4C47-9CC6-302E8D63BE77}" sibTransId="{6D4192F5-759E-42F8-B6E1-F6C5506EA17D}"/>
    <dgm:cxn modelId="{53782B05-1627-4805-81E6-46B57652C61D}" srcId="{634796D7-1DB1-4DE3-A1B6-B93EF761E0FB}" destId="{C6F30023-F8AE-4E75-BB64-70507BD37D70}" srcOrd="0" destOrd="0" parTransId="{E2E0C856-B148-4C13-8B24-BDDCC2762AE3}" sibTransId="{D6C61ABA-1D2D-4855-97C8-86DAB2F91ED8}"/>
    <dgm:cxn modelId="{14C18AB3-CE18-4E6D-B1A7-1A93D1C3AB02}" srcId="{634796D7-1DB1-4DE3-A1B6-B93EF761E0FB}" destId="{CD46C3E0-298F-474B-8B98-FD743FD0F674}" srcOrd="2" destOrd="0" parTransId="{71FCF3AF-1760-404E-86D0-A4692534E60F}" sibTransId="{90E71C40-71CE-4903-9E56-23CC6832E0C4}"/>
    <dgm:cxn modelId="{3C6DF604-1BFD-4A89-B505-C12670778678}" type="presParOf" srcId="{7DA0C657-F705-4276-8A9D-EED4CF349FA5}" destId="{682B4702-742E-4B14-966D-051EAEC6F6F8}" srcOrd="0" destOrd="0" presId="urn:microsoft.com/office/officeart/2005/8/layout/hProcess9"/>
    <dgm:cxn modelId="{70A94A4A-9E65-4655-BBEA-84A748F21B6D}" type="presParOf" srcId="{7DA0C657-F705-4276-8A9D-EED4CF349FA5}" destId="{70BEDA84-5419-417C-A9C4-7CE0775C7C85}" srcOrd="1" destOrd="0" presId="urn:microsoft.com/office/officeart/2005/8/layout/hProcess9"/>
    <dgm:cxn modelId="{AB13963D-4A78-4567-B418-171A2BCC66A0}" type="presParOf" srcId="{70BEDA84-5419-417C-A9C4-7CE0775C7C85}" destId="{42285E22-E5A2-4612-811A-4206975175B3}" srcOrd="0" destOrd="0" presId="urn:microsoft.com/office/officeart/2005/8/layout/hProcess9"/>
    <dgm:cxn modelId="{0A507877-26B4-45AE-ABF3-0666D40947A9}" type="presParOf" srcId="{70BEDA84-5419-417C-A9C4-7CE0775C7C85}" destId="{B283F604-739F-47D7-AEA3-D740A456A6CA}" srcOrd="1" destOrd="0" presId="urn:microsoft.com/office/officeart/2005/8/layout/hProcess9"/>
    <dgm:cxn modelId="{B2AD60D0-661E-4176-8F9F-E34679098716}" type="presParOf" srcId="{70BEDA84-5419-417C-A9C4-7CE0775C7C85}" destId="{6ED28661-B0BD-490B-869F-B16B6230F418}" srcOrd="2" destOrd="0" presId="urn:microsoft.com/office/officeart/2005/8/layout/hProcess9"/>
    <dgm:cxn modelId="{27B800D7-228A-4157-90C4-1A419A492AC8}" type="presParOf" srcId="{70BEDA84-5419-417C-A9C4-7CE0775C7C85}" destId="{CE7C86CF-9272-415F-B3C4-4560FC32A5C5}" srcOrd="3" destOrd="0" presId="urn:microsoft.com/office/officeart/2005/8/layout/hProcess9"/>
    <dgm:cxn modelId="{0BAD3179-FE76-4391-9C4B-310BEAA46C35}" type="presParOf" srcId="{70BEDA84-5419-417C-A9C4-7CE0775C7C85}" destId="{4606A0D0-16AD-42CF-9543-ACE0E67389EB}" srcOrd="4" destOrd="0" presId="urn:microsoft.com/office/officeart/2005/8/layout/hProcess9"/>
    <dgm:cxn modelId="{98A1EA91-7C8D-49CA-A141-AF6FB1D96483}" type="presParOf" srcId="{70BEDA84-5419-417C-A9C4-7CE0775C7C85}" destId="{78560456-E226-42C6-BE33-1EFB4419EE2E}" srcOrd="5" destOrd="0" presId="urn:microsoft.com/office/officeart/2005/8/layout/hProcess9"/>
    <dgm:cxn modelId="{065E0E67-4810-45B6-935F-80D0DA9BC730}" type="presParOf" srcId="{70BEDA84-5419-417C-A9C4-7CE0775C7C85}" destId="{6BBD3ED7-4580-4D8D-81E1-C22848A7271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585C6-3CD3-475B-AEEF-48CCD4643F5D}" type="doc">
      <dgm:prSet loTypeId="urn:microsoft.com/office/officeart/2005/8/layout/pList2" loCatId="list" qsTypeId="urn:microsoft.com/office/officeart/2005/8/quickstyle/3d4" qsCatId="3D" csTypeId="urn:microsoft.com/office/officeart/2005/8/colors/accent0_3" csCatId="mainScheme" phldr="1"/>
      <dgm:spPr/>
    </dgm:pt>
    <dgm:pt modelId="{A4967DCB-FBE7-48D9-8213-92CBDD440BFA}">
      <dgm:prSet phldrT="[Text]"/>
      <dgm:spPr/>
      <dgm:t>
        <a:bodyPr/>
        <a:lstStyle/>
        <a:p>
          <a:r>
            <a: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მოგვძებნეთ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Facebook-</a:t>
          </a:r>
          <a:r>
            <a: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ზე: ილია წინამძღვრიშვილის სახელობის კოლეჯი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6770C-7CEF-488C-9AC7-70AA888D4419}" type="parTrans" cxnId="{15340A9B-8026-4454-A67F-675E010299BF}">
      <dgm:prSet/>
      <dgm:spPr/>
      <dgm:t>
        <a:bodyPr/>
        <a:lstStyle/>
        <a:p>
          <a:endParaRPr lang="en-US"/>
        </a:p>
      </dgm:t>
    </dgm:pt>
    <dgm:pt modelId="{F6971D65-9FDD-48D7-BF41-4B6D670CCD47}" type="sibTrans" cxnId="{15340A9B-8026-4454-A67F-675E010299BF}">
      <dgm:prSet/>
      <dgm:spPr/>
      <dgm:t>
        <a:bodyPr/>
        <a:lstStyle/>
        <a:p>
          <a:endParaRPr lang="en-US"/>
        </a:p>
      </dgm:t>
    </dgm:pt>
    <dgm:pt modelId="{E34279A4-1243-4742-8D18-E15B20AE8DCA}" type="pres">
      <dgm:prSet presAssocID="{1F6585C6-3CD3-475B-AEEF-48CCD4643F5D}" presName="Name0" presStyleCnt="0">
        <dgm:presLayoutVars>
          <dgm:dir/>
          <dgm:resizeHandles val="exact"/>
        </dgm:presLayoutVars>
      </dgm:prSet>
      <dgm:spPr/>
    </dgm:pt>
    <dgm:pt modelId="{3A873D3B-1C47-4D42-821B-BC37FFCCD88A}" type="pres">
      <dgm:prSet presAssocID="{1F6585C6-3CD3-475B-AEEF-48CCD4643F5D}" presName="bkgdShp" presStyleLbl="alignAccFollowNode1" presStyleIdx="0" presStyleCnt="1"/>
      <dgm:spPr/>
    </dgm:pt>
    <dgm:pt modelId="{B2EA6424-4C36-495E-A93D-9A507737A0B6}" type="pres">
      <dgm:prSet presAssocID="{1F6585C6-3CD3-475B-AEEF-48CCD4643F5D}" presName="linComp" presStyleCnt="0"/>
      <dgm:spPr/>
    </dgm:pt>
    <dgm:pt modelId="{B7116BC3-116D-4C1C-B5EA-B7E367F44BCE}" type="pres">
      <dgm:prSet presAssocID="{A4967DCB-FBE7-48D9-8213-92CBDD440BFA}" presName="compNode" presStyleCnt="0"/>
      <dgm:spPr/>
    </dgm:pt>
    <dgm:pt modelId="{AD0B8D6F-34F1-4EAB-8F3A-F0AED72851B6}" type="pres">
      <dgm:prSet presAssocID="{A4967DCB-FBE7-48D9-8213-92CBDD440BF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BB40D-339C-48B6-B032-B069012486B8}" type="pres">
      <dgm:prSet presAssocID="{A4967DCB-FBE7-48D9-8213-92CBDD440BFA}" presName="invisiNode" presStyleLbl="node1" presStyleIdx="0" presStyleCnt="1"/>
      <dgm:spPr/>
    </dgm:pt>
    <dgm:pt modelId="{465729A3-BDA9-4070-9E83-7A5D36EE0EF4}" type="pres">
      <dgm:prSet presAssocID="{A4967DCB-FBE7-48D9-8213-92CBDD440BFA}" presName="imagNode" presStyleLbl="fgImgPlace1" presStyleIdx="0" presStyleCnt="1" custScaleY="1418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3EBB711-5FD3-4B83-BC2C-621E9909BFBB}" type="presOf" srcId="{1F6585C6-3CD3-475B-AEEF-48CCD4643F5D}" destId="{E34279A4-1243-4742-8D18-E15B20AE8DCA}" srcOrd="0" destOrd="0" presId="urn:microsoft.com/office/officeart/2005/8/layout/pList2"/>
    <dgm:cxn modelId="{B2A12E28-C1C8-4540-80B1-8A8D55F3CF08}" type="presOf" srcId="{A4967DCB-FBE7-48D9-8213-92CBDD440BFA}" destId="{AD0B8D6F-34F1-4EAB-8F3A-F0AED72851B6}" srcOrd="0" destOrd="0" presId="urn:microsoft.com/office/officeart/2005/8/layout/pList2"/>
    <dgm:cxn modelId="{15340A9B-8026-4454-A67F-675E010299BF}" srcId="{1F6585C6-3CD3-475B-AEEF-48CCD4643F5D}" destId="{A4967DCB-FBE7-48D9-8213-92CBDD440BFA}" srcOrd="0" destOrd="0" parTransId="{0D46770C-7CEF-488C-9AC7-70AA888D4419}" sibTransId="{F6971D65-9FDD-48D7-BF41-4B6D670CCD47}"/>
    <dgm:cxn modelId="{51AAD6E8-4794-4C71-90D0-04BA57105867}" type="presParOf" srcId="{E34279A4-1243-4742-8D18-E15B20AE8DCA}" destId="{3A873D3B-1C47-4D42-821B-BC37FFCCD88A}" srcOrd="0" destOrd="0" presId="urn:microsoft.com/office/officeart/2005/8/layout/pList2"/>
    <dgm:cxn modelId="{809F50CC-9D3D-4C01-99B1-62BDA95D1B96}" type="presParOf" srcId="{E34279A4-1243-4742-8D18-E15B20AE8DCA}" destId="{B2EA6424-4C36-495E-A93D-9A507737A0B6}" srcOrd="1" destOrd="0" presId="urn:microsoft.com/office/officeart/2005/8/layout/pList2"/>
    <dgm:cxn modelId="{9D67D443-C2D6-4A06-9BB3-6DCD38A916B2}" type="presParOf" srcId="{B2EA6424-4C36-495E-A93D-9A507737A0B6}" destId="{B7116BC3-116D-4C1C-B5EA-B7E367F44BCE}" srcOrd="0" destOrd="0" presId="urn:microsoft.com/office/officeart/2005/8/layout/pList2"/>
    <dgm:cxn modelId="{F0D654FA-0048-494F-9D72-43189A26C6DC}" type="presParOf" srcId="{B7116BC3-116D-4C1C-B5EA-B7E367F44BCE}" destId="{AD0B8D6F-34F1-4EAB-8F3A-F0AED72851B6}" srcOrd="0" destOrd="0" presId="urn:microsoft.com/office/officeart/2005/8/layout/pList2"/>
    <dgm:cxn modelId="{3E31B834-FF46-4D1A-AEB5-617E29A57A8B}" type="presParOf" srcId="{B7116BC3-116D-4C1C-B5EA-B7E367F44BCE}" destId="{EAEBB40D-339C-48B6-B032-B069012486B8}" srcOrd="1" destOrd="0" presId="urn:microsoft.com/office/officeart/2005/8/layout/pList2"/>
    <dgm:cxn modelId="{0467FF69-7E3B-46EC-B7BB-0BB4E8874579}" type="presParOf" srcId="{B7116BC3-116D-4C1C-B5EA-B7E367F44BCE}" destId="{465729A3-BDA9-4070-9E83-7A5D36EE0EF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4702-742E-4B14-966D-051EAEC6F6F8}">
      <dsp:nvSpPr>
        <dsp:cNvPr id="0" name=""/>
        <dsp:cNvSpPr/>
      </dsp:nvSpPr>
      <dsp:spPr>
        <a:xfrm>
          <a:off x="855518" y="0"/>
          <a:ext cx="9695871" cy="359591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85E22-E5A2-4612-811A-4206975175B3}">
      <dsp:nvSpPr>
        <dsp:cNvPr id="0" name=""/>
        <dsp:cNvSpPr/>
      </dsp:nvSpPr>
      <dsp:spPr>
        <a:xfrm>
          <a:off x="3036237" y="654809"/>
          <a:ext cx="2638172" cy="27834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ინკლუზიური პროფესიული განათლების სპეციალისტი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ინდივიდუალური ასისტენტი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ჟესტური ენის თარჯიმანი</a:t>
          </a:r>
        </a:p>
      </dsp:txBody>
      <dsp:txXfrm>
        <a:off x="3165022" y="783594"/>
        <a:ext cx="2380602" cy="2525858"/>
      </dsp:txXfrm>
    </dsp:sp>
    <dsp:sp modelId="{6ED28661-B0BD-490B-869F-B16B6230F418}">
      <dsp:nvSpPr>
        <dsp:cNvPr id="0" name=""/>
        <dsp:cNvSpPr/>
      </dsp:nvSpPr>
      <dsp:spPr>
        <a:xfrm>
          <a:off x="5838276" y="640943"/>
          <a:ext cx="2711415" cy="26742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solidFill>
                <a:schemeClr val="tx1"/>
              </a:solidFill>
            </a:rPr>
            <a:t>ადაპტირებული გარემო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solidFill>
                <a:schemeClr val="tx1"/>
              </a:solidFill>
            </a:rPr>
            <a:t>ადაპტირებული მასალა და ტექნიკა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968822" y="771489"/>
        <a:ext cx="2450323" cy="2413164"/>
      </dsp:txXfrm>
    </dsp:sp>
    <dsp:sp modelId="{4606A0D0-16AD-42CF-9543-ACE0E67389EB}">
      <dsp:nvSpPr>
        <dsp:cNvPr id="0" name=""/>
        <dsp:cNvSpPr/>
      </dsp:nvSpPr>
      <dsp:spPr>
        <a:xfrm>
          <a:off x="8693297" y="537036"/>
          <a:ext cx="2711415" cy="26831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b="1" kern="1200" dirty="0" smtClean="0">
              <a:solidFill>
                <a:schemeClr val="tx1"/>
              </a:solidFill>
            </a:rPr>
            <a:t>ტრანსპორტირება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8824276" y="668015"/>
        <a:ext cx="2449457" cy="2421158"/>
      </dsp:txXfrm>
    </dsp:sp>
    <dsp:sp modelId="{6BBD3ED7-4580-4D8D-81E1-C22848A72717}">
      <dsp:nvSpPr>
        <dsp:cNvPr id="0" name=""/>
        <dsp:cNvSpPr/>
      </dsp:nvSpPr>
      <dsp:spPr>
        <a:xfrm>
          <a:off x="50723" y="718788"/>
          <a:ext cx="2828820" cy="26554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 smtClean="0">
              <a:solidFill>
                <a:schemeClr val="tx1"/>
              </a:solidFill>
              <a:latin typeface="Sylfaen" panose="010A0502050306030303" pitchFamily="18" charset="0"/>
            </a:rPr>
            <a:t>ჩასარიცხი გამოცდების მოდიფიცირება უნარების გათვალისწინებით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80351" y="848416"/>
        <a:ext cx="2569564" cy="2396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3D3B-1C47-4D42-821B-BC37FFCCD88A}">
      <dsp:nvSpPr>
        <dsp:cNvPr id="0" name=""/>
        <dsp:cNvSpPr/>
      </dsp:nvSpPr>
      <dsp:spPr>
        <a:xfrm>
          <a:off x="0" y="0"/>
          <a:ext cx="6008914" cy="180184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729A3-BDA9-4070-9E83-7A5D36EE0EF4}">
      <dsp:nvSpPr>
        <dsp:cNvPr id="0" name=""/>
        <dsp:cNvSpPr/>
      </dsp:nvSpPr>
      <dsp:spPr>
        <a:xfrm>
          <a:off x="183025" y="-18275"/>
          <a:ext cx="5642863" cy="18749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B8D6F-34F1-4EAB-8F3A-F0AED72851B6}">
      <dsp:nvSpPr>
        <dsp:cNvPr id="0" name=""/>
        <dsp:cNvSpPr/>
      </dsp:nvSpPr>
      <dsp:spPr>
        <a:xfrm rot="10800000">
          <a:off x="183025" y="1820121"/>
          <a:ext cx="5642863" cy="220225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მოგვძებნეთ </a:t>
          </a:r>
          <a:r>
            <a:rPr lang="en-US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Facebook-</a:t>
          </a:r>
          <a:r>
            <a:rPr lang="ka-GE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ზე: ილია წინამძღვრიშვილის სახელობის კოლეჯი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50752" y="1820121"/>
        <a:ext cx="5507409" cy="2134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2F6F-E73F-4256-AD9D-175E7171B16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2984-B9DF-499A-BB6F-0E396B91A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A2984-B9DF-499A-BB6F-0E396B91A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4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A2984-B9DF-499A-BB6F-0E396B91A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8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F0E-C93F-4930-9F31-1588C136D7D8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FE5D2-BBC7-4E98-8D21-6A9D8651D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3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4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2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6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F4926-EB45-4373-8D7A-DFA7601180BF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0223-F40E-4270-AE6D-048B204A3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g"/><Relationship Id="rId5" Type="http://schemas.openxmlformats.org/officeDocument/2006/relationships/image" Target="../media/image32.jpg"/><Relationship Id="rId10" Type="http://schemas.openxmlformats.org/officeDocument/2006/relationships/image" Target="../media/image36.jpg"/><Relationship Id="rId4" Type="http://schemas.openxmlformats.org/officeDocument/2006/relationships/image" Target="../media/image31.jp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49.png"/><Relationship Id="rId4" Type="http://schemas.openxmlformats.org/officeDocument/2006/relationships/image" Target="../media/image47.jp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:\ფლაერებისთვის 2019\IMG_4966.JPG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6"/>
          <a:stretch/>
        </p:blipFill>
        <p:spPr bwMode="auto">
          <a:xfrm>
            <a:off x="-128388" y="0"/>
            <a:ext cx="12320388" cy="6917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2984" y="6277935"/>
            <a:ext cx="5374888" cy="580065"/>
          </a:xfrm>
        </p:spPr>
        <p:txBody>
          <a:bodyPr>
            <a:noAutofit/>
          </a:bodyPr>
          <a:lstStyle/>
          <a:p>
            <a:pPr algn="ctr"/>
            <a:r>
              <a:rPr lang="ka-GE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მცხეთა, სოფელი წინამძღვრიანთკარი</a:t>
            </a:r>
          </a:p>
          <a:p>
            <a:pPr algn="ctr"/>
            <a:r>
              <a:rPr lang="ka-GE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G:\ფლაერებისთვის 2019\IMG_496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6"/>
          <a:stretch/>
        </p:blipFill>
        <p:spPr bwMode="auto">
          <a:xfrm>
            <a:off x="1389800" y="2252647"/>
            <a:ext cx="9284011" cy="4025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7944" y="681965"/>
            <a:ext cx="104027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a-GE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სსიპ ილია წინამძღვრიშვილის </a:t>
            </a:r>
            <a:endParaRPr lang="en-GB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სახელობის კოლეჯი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11" y="5481895"/>
            <a:ext cx="1389801" cy="125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98474" y="914401"/>
            <a:ext cx="5250872" cy="472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ფერების ცნობა და გარჩევა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სუნების გარჩევა და საფრთხის მიმანიშნებელი სუნის გაგება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ხმების გარჩევა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შორ და ახლო მანძილზე საგნების გარჩევა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ანგარიში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ინფორმაციის </a:t>
            </a: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წაკითხვა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კლიენტთან 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ურთიერთობის ინიციატივის გამოჩენა და </a:t>
            </a: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მისი ნათქვამის 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გაგება</a:t>
            </a:r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1939636"/>
            <a:ext cx="5098473" cy="286789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ინფორმაციული ტექნოლოგიების მხარდაჭერის </a:t>
            </a:r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სპეციალისტმა უნდა შეძლოს: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4" y="249707"/>
            <a:ext cx="2409825" cy="1895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8" y="249707"/>
            <a:ext cx="2147454" cy="1883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8" y="4568537"/>
            <a:ext cx="2424543" cy="214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25" y="4743451"/>
            <a:ext cx="2552700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35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51" y="110836"/>
            <a:ext cx="9913685" cy="997528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Autofit/>
          </a:bodyPr>
          <a:lstStyle/>
          <a:p>
            <a:pPr algn="ctr"/>
            <a:r>
              <a:rPr lang="ka-GE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ინფორმაციული ტექნოლოგიების მხარდაჭერის სპეციალისტის </a:t>
            </a:r>
            <a:r>
              <a:rPr lang="ka-GE" sz="2400" b="1" dirty="0" smtClean="0">
                <a:solidFill>
                  <a:schemeClr val="tx1"/>
                </a:solidFill>
              </a:rPr>
              <a:t>ძირითადი სამუშაო</a:t>
            </a:r>
            <a:br>
              <a:rPr lang="ka-GE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ირაღები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9491" y="1416454"/>
            <a:ext cx="3399581" cy="4801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სახრახნისების </a:t>
            </a:r>
            <a:r>
              <a:rPr lang="ka-GE" dirty="0"/>
              <a:t>ნაკრები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ბრტყელტუჩა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მკვნეტარა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სარჩილავი </a:t>
            </a:r>
            <a:r>
              <a:rPr lang="ka-GE" dirty="0"/>
              <a:t>მოწყობილობა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ქსელის </a:t>
            </a:r>
            <a:r>
              <a:rPr lang="ka-GE" dirty="0"/>
              <a:t>ტესტერი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ელექტროტესტერი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ქსელის </a:t>
            </a:r>
            <a:r>
              <a:rPr lang="ka-GE" dirty="0"/>
              <a:t>თავსაჭერი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ანტისტატიკური </a:t>
            </a:r>
            <a:r>
              <a:rPr lang="ka-GE" dirty="0"/>
              <a:t>სამაჯური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ჩაქუჩი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ელექტრობურღი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ქსელის </a:t>
            </a:r>
            <a:r>
              <a:rPr lang="ka-GE" dirty="0"/>
              <a:t>სადენის </a:t>
            </a:r>
            <a:r>
              <a:rPr lang="ka-GE" dirty="0" smtClean="0"/>
              <a:t>ჩამჭერი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ინფორმაციის </a:t>
            </a:r>
            <a:r>
              <a:rPr lang="ka-GE" dirty="0"/>
              <a:t>შემნახველი მოწყობილობა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თერმოპასტა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სამანქანე ზეთი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ქსელის </a:t>
            </a:r>
            <a:r>
              <a:rPr lang="ka-GE" dirty="0"/>
              <a:t>კონექტორი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ქსელის </a:t>
            </a:r>
            <a:r>
              <a:rPr lang="ka-GE" dirty="0"/>
              <a:t>მზა </a:t>
            </a:r>
            <a:r>
              <a:rPr lang="ka-GE" dirty="0" smtClean="0"/>
              <a:t>სადენი</a:t>
            </a:r>
            <a:endParaRPr lang="ka-GE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73" y="479964"/>
            <a:ext cx="21431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1"/>
          <a:stretch/>
        </p:blipFill>
        <p:spPr>
          <a:xfrm>
            <a:off x="9273089" y="2571565"/>
            <a:ext cx="2434002" cy="1688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608">
            <a:off x="7574120" y="955313"/>
            <a:ext cx="2120394" cy="155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72" y="4259883"/>
            <a:ext cx="2244721" cy="1680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3" t="20351" r="2770" b="13517"/>
          <a:stretch/>
        </p:blipFill>
        <p:spPr>
          <a:xfrm>
            <a:off x="6885709" y="2492783"/>
            <a:ext cx="2297096" cy="1845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55" y="4257239"/>
            <a:ext cx="1971675" cy="168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08" y="4861070"/>
            <a:ext cx="2657475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77" y="1181545"/>
            <a:ext cx="2483668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42" y="2853601"/>
            <a:ext cx="2143125" cy="1046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55" y="3678612"/>
            <a:ext cx="2619375" cy="133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379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73" y="152400"/>
            <a:ext cx="8898082" cy="1302327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pPr algn="ctr"/>
            <a:r>
              <a:rPr lang="ka-G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დადასტურებული სწავლის შედეგების შემთხვევაში კურსდამთავრებულს შეუძლია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18" y="2341418"/>
            <a:ext cx="6373091" cy="4031873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ააწყოს და დააკომპლექტოს 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პერსონალური 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კომპიუტერი;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Mincho"/>
                <a:cs typeface="Arial" panose="020B0604020202020204" pitchFamily="34" charset="0"/>
              </a:rPr>
              <a:t>დაამონტაჟოს პერიფერიული მოწყობილობები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დააინსტალიროს და გამართოს ოპერაციული სისტემი;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დააინსტალიროს გამოყენებითი პროგრამული უზრუნველყოფა;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უზრუნველყოს ოპერაციული სისტემის უსაფრთხოება;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1590" algn="l"/>
                <a:tab pos="201930" algn="l"/>
              </a:tabLst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განასხვავოს ქსელების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ფუნდამენტური პრინციპები და ტიპები;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გაარჩიოს ქსელში ინფორმაციის მიმოცვლის მოდელების (TCP/IP,OSI) შრეები და ამ შრეებზე მომუშავე პორტები და ოქმი;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გამართოს მარტივი სადენიანი და უსადენო შიდა ქსელი;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შეაფასოს აპარატურული და პროგრამული რისკები და განსაზღვროს პრევენციული ზომები;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მოახდინოს </a:t>
            </a: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აპარატურული დაპროგრამული პრობლემის იდენტიფიცირება 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და აღმოფხვრას 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გაუმართაობა. 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25" y="4527837"/>
            <a:ext cx="1920596" cy="2066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7" y="2448049"/>
            <a:ext cx="3133286" cy="1929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03" y="4244254"/>
            <a:ext cx="2754457" cy="189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85" y="731539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077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7301" y="2299854"/>
            <a:ext cx="2812473" cy="21197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ნივთების უსაფრთხოდ</a:t>
            </a:r>
          </a:p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მოხმარების წესების დაცვა!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3337" y="2840182"/>
            <a:ext cx="1740408" cy="9421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რადგან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253760" y="2590800"/>
            <a:ext cx="2300742" cy="155170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უნდა ვიცოდეთ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92837" y="221674"/>
            <a:ext cx="3034145" cy="14962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არ გავიჭრათ ხელი ბასრ ინსტრუმენტებზე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714509" y="4968586"/>
            <a:ext cx="3158835" cy="14685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არ დავიწვათ ხელი ცხელი იარაღებით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38405" y="1373331"/>
            <a:ext cx="1108364" cy="1302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57308" y="3681845"/>
            <a:ext cx="1399310" cy="1475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814555" y="2542309"/>
            <a:ext cx="3058789" cy="14685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არ გამოვიყენოთ სველი ხელი იარაღების დენში ჩართვისას ან გამორთვისას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621531" y="3276600"/>
            <a:ext cx="1089461" cy="3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59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782" y="277092"/>
            <a:ext cx="8125052" cy="729095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>
                <a:solidFill>
                  <a:schemeClr val="tx1"/>
                </a:solidFill>
              </a:rPr>
              <a:t>კოლეჯის სასწავლო აუდიტორია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1" y="100618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4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52400"/>
            <a:ext cx="9404723" cy="820990"/>
          </a:xfrm>
        </p:spPr>
        <p:txBody>
          <a:bodyPr/>
          <a:lstStyle/>
          <a:p>
            <a:pPr algn="ctr"/>
            <a:r>
              <a:rPr lang="ka-GE" sz="2400" dirty="0" smtClean="0"/>
              <a:t>პროფესიასთან ერთად ისწავლი სხვა საგნებსაც, რომლებიც აუცილებელია ამ საქმიანობისთვის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145" y="1678743"/>
            <a:ext cx="3546764" cy="41817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a-GE" dirty="0" smtClean="0"/>
              <a:t>კომუნიკაცია</a:t>
            </a:r>
            <a:endParaRPr lang="ka-GE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 smtClean="0"/>
              <a:t>ინგლისური ენა</a:t>
            </a:r>
            <a:endParaRPr lang="ka-GE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/>
              <a:t>რაოდენობრივი </a:t>
            </a:r>
            <a:r>
              <a:rPr lang="ka-GE" dirty="0" smtClean="0"/>
              <a:t>წიგნიერება</a:t>
            </a:r>
            <a:endParaRPr lang="ka-GE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 smtClean="0"/>
              <a:t>მეწარმეობა</a:t>
            </a:r>
            <a:endParaRPr lang="ka-GE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 smtClean="0"/>
              <a:t>სამოქალაქო განათლება</a:t>
            </a:r>
            <a:endParaRPr lang="ka-GE" dirty="0"/>
          </a:p>
          <a:p>
            <a:pPr>
              <a:buFont typeface="Wingdings" panose="05000000000000000000" pitchFamily="2" charset="2"/>
              <a:buChar char="ü"/>
            </a:pPr>
            <a:r>
              <a:rPr lang="ka-GE" dirty="0" smtClean="0"/>
              <a:t>ინფორმაციულ</a:t>
            </a:r>
            <a:r>
              <a:rPr lang="ka-GE" dirty="0"/>
              <a:t> </a:t>
            </a:r>
            <a:r>
              <a:rPr lang="ka-GE" dirty="0" smtClean="0"/>
              <a:t>წიგნიერება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76" y="417582"/>
            <a:ext cx="3541156" cy="29094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6"/>
          <a:stretch/>
        </p:blipFill>
        <p:spPr>
          <a:xfrm>
            <a:off x="7312984" y="2272831"/>
            <a:ext cx="3066013" cy="23284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4461165"/>
            <a:ext cx="2805409" cy="2061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7" y="4406471"/>
            <a:ext cx="2741901" cy="2311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4642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33" cy="6964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383" y="670201"/>
            <a:ext cx="8596668" cy="1097815"/>
          </a:xfrm>
        </p:spPr>
        <p:txBody>
          <a:bodyPr/>
          <a:lstStyle/>
          <a:p>
            <a:r>
              <a:rPr lang="ka-G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გმადლობთ ყურადღებისთვის!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979886" y="2438219"/>
          <a:ext cx="6008914" cy="400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83145" y="2740940"/>
            <a:ext cx="5693541" cy="27045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400" b="1" dirty="0" smtClean="0">
                <a:solidFill>
                  <a:srgbClr val="0070C0"/>
                </a:solidFill>
              </a:rPr>
              <a:t>ტელ: 577 215 090</a:t>
            </a:r>
          </a:p>
          <a:p>
            <a:endParaRPr lang="ka-GE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400" b="1" dirty="0" smtClean="0">
                <a:solidFill>
                  <a:srgbClr val="0070C0"/>
                </a:solidFill>
              </a:rPr>
              <a:t>ელ.ფოსტა: </a:t>
            </a:r>
            <a:r>
              <a:rPr lang="en-US" sz="2400" b="1" dirty="0" smtClean="0">
                <a:solidFill>
                  <a:srgbClr val="0070C0"/>
                </a:solidFill>
              </a:rPr>
              <a:t>tmkcollege@tmk.edu.ge</a:t>
            </a:r>
            <a:endParaRPr lang="ka-GE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400" b="1" dirty="0" smtClean="0">
                <a:solidFill>
                  <a:srgbClr val="0070C0"/>
                </a:solidFill>
              </a:rPr>
              <a:t>ვებ-გვერდი: </a:t>
            </a:r>
            <a:r>
              <a:rPr lang="en-US" sz="2400" b="1" dirty="0" smtClean="0">
                <a:solidFill>
                  <a:srgbClr val="0070C0"/>
                </a:solidFill>
              </a:rPr>
              <a:t>www.tmk.edu.ge </a:t>
            </a:r>
          </a:p>
          <a:p>
            <a:pPr algn="ctr"/>
            <a:endParaRPr lang="en-US" dirty="0"/>
          </a:p>
        </p:txBody>
      </p:sp>
      <p:pic>
        <p:nvPicPr>
          <p:cNvPr id="3" name="18-26 მაი, 19.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3964" y="138546"/>
            <a:ext cx="692727" cy="70658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00678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F:\საშემოდგომო მიღება 2019\24837490_2098124457140487_400817468864774178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7" y="2815815"/>
            <a:ext cx="5466392" cy="288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777" y="521707"/>
            <a:ext cx="7514308" cy="785422"/>
          </a:xfr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კოლეჯის ფილიალები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1918533" y="1803650"/>
            <a:ext cx="2403634" cy="780367"/>
          </a:xfrm>
        </p:spPr>
        <p:txBody>
          <a:bodyPr/>
          <a:lstStyle/>
          <a:p>
            <a:pPr algn="ctr"/>
            <a:r>
              <a:rPr lang="ka-GE" sz="3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თიანეთი</a:t>
            </a:r>
            <a:endParaRPr lang="en-US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7455877" y="1988127"/>
            <a:ext cx="3296206" cy="576262"/>
          </a:xfrm>
        </p:spPr>
        <p:txBody>
          <a:bodyPr/>
          <a:lstStyle/>
          <a:p>
            <a:r>
              <a:rPr lang="ka-GE" sz="3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სტეფანწმინდა</a:t>
            </a:r>
            <a:endParaRPr lang="en-US" sz="320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2" descr="F:\საშემოდგომო მიღება 2019\67672792_2531724910447104_310770699099072102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32" y="2815815"/>
            <a:ext cx="5303323" cy="2885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83" y="170955"/>
            <a:ext cx="1279597" cy="113617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322166" y="1538927"/>
            <a:ext cx="2937615" cy="12768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200" b="1" dirty="0">
                <a:solidFill>
                  <a:srgbClr val="FF0000"/>
                </a:solidFill>
              </a:rPr>
              <a:t>სწავლა უფასოა!!!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964" y="177796"/>
            <a:ext cx="8008297" cy="202507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pPr algn="ctr"/>
            <a:r>
              <a:rPr lang="ka-GE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კოლეჯი ითვალისწინებს ინდივიდუალურ საჭიროებებს;</a:t>
            </a:r>
            <a:br>
              <a:rPr lang="ka-GE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lang="ka-GE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საშუალებას იძლევა ისარგებლო საჭირო სერვიზებით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5" name="Content Placeholder 4" descr="Related image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8" y="177796"/>
            <a:ext cx="4034969" cy="2536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755640"/>
              </p:ext>
            </p:extLst>
          </p:nvPr>
        </p:nvGraphicFramePr>
        <p:xfrm>
          <a:off x="508001" y="2891967"/>
          <a:ext cx="11406908" cy="359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3035278" y="1842655"/>
            <a:ext cx="4182941" cy="1692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157855" y="1967345"/>
            <a:ext cx="1537854" cy="146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23044" y="1967345"/>
            <a:ext cx="138545" cy="146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65564" y="1967345"/>
            <a:ext cx="1902219" cy="146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4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06143" y="5095875"/>
            <a:ext cx="1827757" cy="2538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Image result for information technolog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r="-1"/>
          <a:stretch/>
        </p:blipFill>
        <p:spPr bwMode="auto">
          <a:xfrm>
            <a:off x="6826649" y="0"/>
            <a:ext cx="5365351" cy="2722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9" y="4114801"/>
            <a:ext cx="438036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ინფორმაციული უსაფრთხოების სფეროში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25636" y="2449575"/>
            <a:ext cx="4876800" cy="2646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86937" y="0"/>
            <a:ext cx="5365718" cy="2617963"/>
          </a:xfrm>
          <a:prstGeom prst="rightArrow">
            <a:avLst>
              <a:gd name="adj1" fmla="val 58403"/>
              <a:gd name="adj2" fmla="val 710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გაგაცნობთ პროფესიას - ინფორმაციის ტექნოლოგია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ka-GE" dirty="0" smtClean="0"/>
              <a:t>(ისწავლება წინამძღვრიშვილის კოლეჯში და თიანეთის ფილიალში)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96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88727" y="0"/>
            <a:ext cx="5098021" cy="508461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/>
              <a:t>კომპიუტერული ტექნიკის გამართულად მუშაობის </a:t>
            </a:r>
            <a:r>
              <a:rPr lang="ka-GE" sz="1600" dirty="0" smtClean="0"/>
              <a:t>უზრუნველყოფა;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/>
              <a:t>პერიფერიული მოწყობილობების </a:t>
            </a:r>
            <a:r>
              <a:rPr lang="ka-GE" sz="1600" dirty="0" smtClean="0"/>
              <a:t>მხარდაჭერა;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/>
              <a:t>შიდა ქსელის </a:t>
            </a:r>
            <a:r>
              <a:rPr lang="ka-GE" sz="1600" dirty="0" smtClean="0"/>
              <a:t>გამართვა;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/>
              <a:t>აპარატურული და პროგრამული უსაფრთხოების </a:t>
            </a:r>
            <a:r>
              <a:rPr lang="ka-GE" sz="1600" dirty="0" smtClean="0"/>
              <a:t>უზრუნველყოფა;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/>
              <a:t>პროფესიული ურთიერთობების დამყარება თავისი კომპეტენციის </a:t>
            </a:r>
            <a:r>
              <a:rPr lang="ka-GE" sz="1600" dirty="0" smtClean="0"/>
              <a:t>ფარგლებში.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ka-GE" sz="1400" dirty="0" smtClean="0"/>
          </a:p>
        </p:txBody>
      </p:sp>
      <p:sp>
        <p:nvSpPr>
          <p:cNvPr id="3" name="Cloud Callout 2"/>
          <p:cNvSpPr/>
          <p:nvPr/>
        </p:nvSpPr>
        <p:spPr>
          <a:xfrm>
            <a:off x="-1219" y="319183"/>
            <a:ext cx="3174233" cy="2606723"/>
          </a:xfrm>
          <a:prstGeom prst="cloudCallout">
            <a:avLst>
              <a:gd name="adj1" fmla="val 9114"/>
              <a:gd name="adj2" fmla="val 93453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a-GE" sz="2400" b="1" dirty="0">
                <a:ln/>
                <a:solidFill>
                  <a:schemeClr val="accent3"/>
                </a:solidFill>
              </a:rPr>
              <a:t>რას </a:t>
            </a:r>
            <a:r>
              <a:rPr lang="ka-GE" sz="2400" b="1" dirty="0" smtClean="0">
                <a:ln/>
                <a:solidFill>
                  <a:schemeClr val="accent3"/>
                </a:solidFill>
              </a:rPr>
              <a:t>მოიცავს ინფორმაციის ტექნოლოგია (აიტი)?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31533" y="202970"/>
            <a:ext cx="4862945" cy="4244339"/>
          </a:xfrm>
          <a:prstGeom prst="rightArrow">
            <a:avLst>
              <a:gd name="adj1" fmla="val 50000"/>
              <a:gd name="adj2" fmla="val 3563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/>
              <a:t>მონაცემთა ბაზებისა და ქსელების </a:t>
            </a:r>
            <a:r>
              <a:rPr lang="ka-GE" sz="1600" dirty="0" smtClean="0"/>
              <a:t>დიზაინს </a:t>
            </a:r>
            <a:r>
              <a:rPr lang="ka-GE" sz="1600" dirty="0"/>
              <a:t>და </a:t>
            </a:r>
            <a:r>
              <a:rPr lang="ka-GE" sz="1600" dirty="0" smtClean="0"/>
              <a:t>ადმინისტრირებას;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/>
              <a:t>პროგრამული უზრუნველყოფის აპლიკაციების დიზაინს</a:t>
            </a:r>
            <a:r>
              <a:rPr lang="ka-GE" sz="1600" dirty="0"/>
              <a:t>, ფუნქციონირებასა და </a:t>
            </a:r>
            <a:r>
              <a:rPr lang="ka-GE" sz="1600" dirty="0" smtClean="0"/>
              <a:t>ინტეგრაციას;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/>
              <a:t>კომპიუტერულ </a:t>
            </a:r>
            <a:r>
              <a:rPr lang="ka-GE" sz="1600" dirty="0"/>
              <a:t>მედია </a:t>
            </a:r>
            <a:r>
              <a:rPr lang="ka-GE" sz="1600" dirty="0" smtClean="0"/>
              <a:t>აპლიკაციებს.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14" y="3563215"/>
            <a:ext cx="4239941" cy="329478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84764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861" y="1080128"/>
            <a:ext cx="8271164" cy="7897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პროგრამაზე დაშვების წინა პირობა საბაზო განათლებაა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193897" y="2331145"/>
            <a:ext cx="5006545" cy="803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სწავლის ხანგრძლივობა 12 თვე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1046" y="3800610"/>
            <a:ext cx="6885709" cy="22719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პროგრამის დასრულების შემდეგ </a:t>
            </a:r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შესაძლებლობა გაქვს დასაქმდე</a:t>
            </a:r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ტექნიკური მხარდაჭერის სპეციალისტად ნებისმიერ სახელწიფო/მუნიცი­პალურ ორგანიზაციაში ან/და კერძო კომპანიაში, სადაც გამოიყენება ინფორმაციული ტექნოლოგიები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63" y="536541"/>
            <a:ext cx="3236768" cy="2096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25" y="2720488"/>
            <a:ext cx="3190875" cy="1968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33" y="4775858"/>
            <a:ext cx="3163547" cy="1810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025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267122" y="124692"/>
            <a:ext cx="4800187" cy="49518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ყურადღება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სიზუსტე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თავაზიანობა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მოწესრიგებულობა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პასუხისმგებლიანობა</a:t>
            </a:r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დამოუკიდებულობა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ლიდერობა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გუნდურობა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365531" y="0"/>
            <a:ext cx="3685311" cy="2640270"/>
          </a:xfrm>
          <a:prstGeom prst="cloudCallout">
            <a:avLst>
              <a:gd name="adj1" fmla="val -74352"/>
              <a:gd name="adj2" fmla="val 38824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რა პიროვნული უნარები დამჭირდება ამისთვის?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C:\Users\user\Desktop\25-258482_man-image-purepng-free-thinking-man-p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5" b="91418" l="23043" r="76739">
                        <a14:foregroundMark x1="58152" y1="45336" x2="58152" y2="45336"/>
                        <a14:foregroundMark x1="53370" y1="46269" x2="53370" y2="46269"/>
                        <a14:foregroundMark x1="37935" y1="40205" x2="37935" y2="40205"/>
                        <a14:foregroundMark x1="44457" y1="56343" x2="44457" y2="56343"/>
                        <a14:foregroundMark x1="52826" y1="61660" x2="52826" y2="61660"/>
                        <a14:foregroundMark x1="62935" y1="79757" x2="62935" y2="79757"/>
                        <a14:backgroundMark x1="28696" y1="6996" x2="28696" y2="6996"/>
                        <a14:backgroundMark x1="33478" y1="7276" x2="33478" y2="7276"/>
                        <a14:backgroundMark x1="69674" y1="5784" x2="69674" y2="5784"/>
                        <a14:backgroundMark x1="62391" y1="7743" x2="62391" y2="7743"/>
                        <a14:backgroundMark x1="74457" y1="63806" x2="74457" y2="63806"/>
                        <a14:backgroundMark x1="75000" y1="86754" x2="75000" y2="86754"/>
                        <a14:backgroundMark x1="28152" y1="87220" x2="28152" y2="87220"/>
                        <a14:backgroundMark x1="31848" y1="20243" x2="31848" y2="20243"/>
                        <a14:backgroundMark x1="64891" y1="19496" x2="64891" y2="19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22" t="2424" r="23168" b="8942"/>
          <a:stretch/>
        </p:blipFill>
        <p:spPr bwMode="auto">
          <a:xfrm>
            <a:off x="96981" y="2221724"/>
            <a:ext cx="2424545" cy="46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84" y="2908058"/>
            <a:ext cx="3940638" cy="285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470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433455" y="2202873"/>
            <a:ext cx="4378036" cy="3768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ხმაური;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ვიბრაცია;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მექანიკური საფრთხე;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ელექტრო საფრთხე;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გამოსხივება;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ბასრი საგნები და იარაღები;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მუშაობა უნიფორმის  (სათვალე, ხელთათმანი, ჩაფხუტი) გამოყენებით.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177146" y="284018"/>
            <a:ext cx="4890654" cy="1676400"/>
          </a:xfrm>
          <a:prstGeom prst="wedgeRectCallout">
            <a:avLst>
              <a:gd name="adj1" fmla="val 4095"/>
              <a:gd name="adj2" fmla="val 76550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ინფორმაციული ტექნოლოგიების მხარდაჭერის სპეციალისტის ტიპურ სამუშაო გარემოს წარმოადგენს ოფისი -</a:t>
            </a:r>
          </a:p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დახურული </a:t>
            </a:r>
            <a:r>
              <a:rPr lang="ka-G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სივრცე</a:t>
            </a:r>
            <a:endParaRPr lang="ka-G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3990109"/>
            <a:ext cx="3713946" cy="249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54" y="2202873"/>
            <a:ext cx="1933875" cy="1569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25" y="3929496"/>
            <a:ext cx="1772766" cy="1612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76250"/>
            <a:ext cx="1613652" cy="1726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243445"/>
            <a:ext cx="3809166" cy="2528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Cloud Callout 14"/>
          <p:cNvSpPr/>
          <p:nvPr/>
        </p:nvSpPr>
        <p:spPr>
          <a:xfrm rot="21288712">
            <a:off x="6752445" y="1646375"/>
            <a:ext cx="2405192" cy="1451477"/>
          </a:xfrm>
          <a:prstGeom prst="cloudCallout">
            <a:avLst>
              <a:gd name="adj1" fmla="val -60138"/>
              <a:gd name="adj2" fmla="val 470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გარე გამღიზიანებლები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0" y="2130134"/>
            <a:ext cx="4807527" cy="243147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ინფორმაციული ტექნოლოგიების მხარდაჭერის </a:t>
            </a:r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სპეციალისტს სამუშაოს </a:t>
            </a:r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შესრულების დროს, ხანგრძლივად </a:t>
            </a:r>
            <a:r>
              <a:rPr lang="ka-G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უწევს: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4918365" y="796636"/>
            <a:ext cx="6095999" cy="52993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endParaRPr lang="ka-GE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ფეხზე დგომა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გადაღლა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ჯდომა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სიარული</a:t>
            </a:r>
            <a:endParaRPr lang="ka-GE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საგნის აღება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საგნის </a:t>
            </a: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ჭერა და </a:t>
            </a: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ხელების </a:t>
            </a: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მოძრაობა, აწევა, დაწევა</a:t>
            </a:r>
            <a:endParaRPr lang="ka-GE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საგნის ტარება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ტანის წინ, უკან და გვერდზე </a:t>
            </a: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მოხრა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ბალანსირება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ჩამუხლვა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ფიზიკური ძალის გამოყენება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მძიმე საგნების აწევა, გაწევა, გაცურება</a:t>
            </a:r>
            <a:r>
              <a:rPr lang="ka-GE" dirty="0"/>
              <a:t/>
            </a:r>
            <a:br>
              <a:rPr lang="ka-GE" dirty="0"/>
            </a:br>
            <a:endParaRPr lang="ka-G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0"/>
          <a:stretch/>
        </p:blipFill>
        <p:spPr>
          <a:xfrm>
            <a:off x="3966946" y="198724"/>
            <a:ext cx="1736527" cy="1811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21" y="187036"/>
            <a:ext cx="1681162" cy="1572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21" y="4561607"/>
            <a:ext cx="1512582" cy="17755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10" y="4561607"/>
            <a:ext cx="1664763" cy="19314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72576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478</Words>
  <Application>Microsoft Office PowerPoint</Application>
  <PresentationFormat>Widescreen</PresentationFormat>
  <Paragraphs>123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MS Mincho</vt:lpstr>
      <vt:lpstr>StoneSans</vt:lpstr>
      <vt:lpstr>Sylfaen</vt:lpstr>
      <vt:lpstr>Times New Roman</vt:lpstr>
      <vt:lpstr>Wingdings</vt:lpstr>
      <vt:lpstr>Office Theme</vt:lpstr>
      <vt:lpstr>PowerPoint Presentation</vt:lpstr>
      <vt:lpstr>კოლეჯის ფილიალები</vt:lpstr>
      <vt:lpstr>კოლეჯი ითვალისწინებს ინდივიდუალურ საჭიროებებს; საშუალებას იძლევა ისარგებლო საჭირო სერვიზებით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ინფორმაციული ტექნოლოგიების მხარდაჭერის სპეციალისტის ძირითადი სამუშაო ირაღები</vt:lpstr>
      <vt:lpstr>დადასტურებული სწავლის შედეგების შემთხვევაში კურსდამთავრებულს შეუძლია</vt:lpstr>
      <vt:lpstr>PowerPoint Presentation</vt:lpstr>
      <vt:lpstr>კოლეჯის სასწავლო აუდიტორია</vt:lpstr>
      <vt:lpstr>პროფესიასთან ერთად ისწავლი სხვა საგნებსაც, რომლებიც აუცილებელია ამ საქმიანობისთვის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126</cp:revision>
  <dcterms:created xsi:type="dcterms:W3CDTF">2020-05-08T15:43:06Z</dcterms:created>
  <dcterms:modified xsi:type="dcterms:W3CDTF">2020-06-14T05:23:46Z</dcterms:modified>
</cp:coreProperties>
</file>