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0" r:id="rId2"/>
    <p:sldId id="274" r:id="rId3"/>
    <p:sldId id="275" r:id="rId4"/>
    <p:sldId id="261" r:id="rId5"/>
    <p:sldId id="276" r:id="rId6"/>
    <p:sldId id="262" r:id="rId7"/>
    <p:sldId id="265" r:id="rId8"/>
    <p:sldId id="266" r:id="rId9"/>
    <p:sldId id="267" r:id="rId10"/>
    <p:sldId id="269" r:id="rId11"/>
    <p:sldId id="273" r:id="rId12"/>
    <p:sldId id="271" r:id="rId13"/>
    <p:sldId id="268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4796D7-1DB1-4DE3-A1B6-B93EF761E0FB}" type="doc">
      <dgm:prSet loTypeId="urn:microsoft.com/office/officeart/2005/8/layout/hProcess9" loCatId="process" qsTypeId="urn:microsoft.com/office/officeart/2005/8/quickstyle/3d3" qsCatId="3D" csTypeId="urn:microsoft.com/office/officeart/2005/8/colors/colorful1" csCatId="colorful" phldr="1"/>
      <dgm:spPr/>
    </dgm:pt>
    <dgm:pt modelId="{C6F30023-F8AE-4E75-BB64-70507BD37D70}">
      <dgm:prSet phldrT="[Text]" custT="1"/>
      <dgm:spPr/>
      <dgm:t>
        <a:bodyPr/>
        <a:lstStyle/>
        <a:p>
          <a:pPr algn="ctr"/>
          <a:r>
            <a:rPr lang="ka-GE" sz="1600" dirty="0" smtClean="0"/>
            <a:t>ინკლუზიური პროფესიული განათლების სპეციალისტი</a:t>
          </a:r>
        </a:p>
        <a:p>
          <a:pPr algn="ctr"/>
          <a:r>
            <a:rPr lang="ka-GE" sz="1600" dirty="0" smtClean="0"/>
            <a:t>ინდივიდუალური ასისტენტი</a:t>
          </a:r>
        </a:p>
        <a:p>
          <a:pPr algn="ctr"/>
          <a:r>
            <a:rPr lang="ka-GE" sz="1600" dirty="0" smtClean="0"/>
            <a:t>ჟესტური ენის თარჯიმანი</a:t>
          </a:r>
        </a:p>
      </dgm:t>
    </dgm:pt>
    <dgm:pt modelId="{E2E0C856-B148-4C13-8B24-BDDCC2762AE3}" type="parTrans" cxnId="{53782B05-1627-4805-81E6-46B57652C61D}">
      <dgm:prSet/>
      <dgm:spPr/>
      <dgm:t>
        <a:bodyPr/>
        <a:lstStyle/>
        <a:p>
          <a:endParaRPr lang="en-US"/>
        </a:p>
      </dgm:t>
    </dgm:pt>
    <dgm:pt modelId="{D6C61ABA-1D2D-4855-97C8-86DAB2F91ED8}" type="sibTrans" cxnId="{53782B05-1627-4805-81E6-46B57652C61D}">
      <dgm:prSet/>
      <dgm:spPr/>
      <dgm:t>
        <a:bodyPr/>
        <a:lstStyle/>
        <a:p>
          <a:endParaRPr lang="en-US"/>
        </a:p>
      </dgm:t>
    </dgm:pt>
    <dgm:pt modelId="{015947D8-F056-48A5-A0EC-0E21D01426EB}">
      <dgm:prSet phldrT="[Text]" custT="1"/>
      <dgm:spPr/>
      <dgm:t>
        <a:bodyPr/>
        <a:lstStyle/>
        <a:p>
          <a:r>
            <a:rPr lang="ka-GE" sz="1800" b="1" dirty="0" smtClean="0">
              <a:solidFill>
                <a:schemeClr val="tx1"/>
              </a:solidFill>
            </a:rPr>
            <a:t>ადაპტირებული გარემო</a:t>
          </a:r>
        </a:p>
        <a:p>
          <a:r>
            <a:rPr lang="ka-GE" sz="1800" b="1" dirty="0" smtClean="0">
              <a:solidFill>
                <a:schemeClr val="tx1"/>
              </a:solidFill>
            </a:rPr>
            <a:t>ადაპტირებული მასალა და ტექნიკა</a:t>
          </a:r>
          <a:endParaRPr lang="en-US" sz="1800" b="1" dirty="0">
            <a:solidFill>
              <a:schemeClr val="tx1"/>
            </a:solidFill>
          </a:endParaRPr>
        </a:p>
      </dgm:t>
    </dgm:pt>
    <dgm:pt modelId="{E3CC8DFC-F552-4C47-9CC6-302E8D63BE77}" type="parTrans" cxnId="{20AF7F3D-0195-4B6D-B03F-1EFB04DBCE12}">
      <dgm:prSet/>
      <dgm:spPr/>
      <dgm:t>
        <a:bodyPr/>
        <a:lstStyle/>
        <a:p>
          <a:endParaRPr lang="en-US"/>
        </a:p>
      </dgm:t>
    </dgm:pt>
    <dgm:pt modelId="{6D4192F5-759E-42F8-B6E1-F6C5506EA17D}" type="sibTrans" cxnId="{20AF7F3D-0195-4B6D-B03F-1EFB04DBCE12}">
      <dgm:prSet/>
      <dgm:spPr/>
      <dgm:t>
        <a:bodyPr/>
        <a:lstStyle/>
        <a:p>
          <a:endParaRPr lang="en-US"/>
        </a:p>
      </dgm:t>
    </dgm:pt>
    <dgm:pt modelId="{495A52CB-5AC6-4543-8267-A4C0EFE17333}">
      <dgm:prSet phldrT="[Text]" custT="1"/>
      <dgm:spPr/>
      <dgm:t>
        <a:bodyPr/>
        <a:lstStyle/>
        <a:p>
          <a:r>
            <a:rPr lang="ka-GE" sz="2000" b="1" dirty="0" smtClean="0">
              <a:solidFill>
                <a:schemeClr val="tx1"/>
              </a:solidFill>
              <a:latin typeface="Sylfaen" panose="010A0502050306030303" pitchFamily="18" charset="0"/>
            </a:rPr>
            <a:t>ჩასარიცხი გამოცდების მოდიფიცირება უნარების გათვალისწინებით</a:t>
          </a:r>
          <a:endParaRPr lang="en-US" sz="2000" b="1" dirty="0">
            <a:solidFill>
              <a:schemeClr val="tx1"/>
            </a:solidFill>
          </a:endParaRPr>
        </a:p>
      </dgm:t>
    </dgm:pt>
    <dgm:pt modelId="{A6BBE02C-128B-4FA5-B9E5-72D57F897CE1}" type="parTrans" cxnId="{C741C6FE-D695-49E5-8E22-38D35DDCF27F}">
      <dgm:prSet/>
      <dgm:spPr/>
      <dgm:t>
        <a:bodyPr/>
        <a:lstStyle/>
        <a:p>
          <a:endParaRPr lang="en-US"/>
        </a:p>
      </dgm:t>
    </dgm:pt>
    <dgm:pt modelId="{D0D89E4E-3AC7-4237-B463-F17630C0826B}" type="sibTrans" cxnId="{C741C6FE-D695-49E5-8E22-38D35DDCF27F}">
      <dgm:prSet/>
      <dgm:spPr/>
      <dgm:t>
        <a:bodyPr/>
        <a:lstStyle/>
        <a:p>
          <a:endParaRPr lang="en-US"/>
        </a:p>
      </dgm:t>
    </dgm:pt>
    <dgm:pt modelId="{CD46C3E0-298F-474B-8B98-FD743FD0F674}">
      <dgm:prSet phldrT="[Text]"/>
      <dgm:spPr/>
      <dgm:t>
        <a:bodyPr/>
        <a:lstStyle/>
        <a:p>
          <a:r>
            <a:rPr lang="ka-GE" b="1" dirty="0" smtClean="0">
              <a:solidFill>
                <a:schemeClr val="tx1"/>
              </a:solidFill>
            </a:rPr>
            <a:t>ტრანსპორტირება</a:t>
          </a:r>
          <a:endParaRPr lang="en-US" b="1" dirty="0">
            <a:solidFill>
              <a:schemeClr val="tx1"/>
            </a:solidFill>
          </a:endParaRPr>
        </a:p>
      </dgm:t>
    </dgm:pt>
    <dgm:pt modelId="{71FCF3AF-1760-404E-86D0-A4692534E60F}" type="parTrans" cxnId="{14C18AB3-CE18-4E6D-B1A7-1A93D1C3AB02}">
      <dgm:prSet/>
      <dgm:spPr/>
      <dgm:t>
        <a:bodyPr/>
        <a:lstStyle/>
        <a:p>
          <a:endParaRPr lang="en-US"/>
        </a:p>
      </dgm:t>
    </dgm:pt>
    <dgm:pt modelId="{90E71C40-71CE-4903-9E56-23CC6832E0C4}" type="sibTrans" cxnId="{14C18AB3-CE18-4E6D-B1A7-1A93D1C3AB02}">
      <dgm:prSet/>
      <dgm:spPr/>
      <dgm:t>
        <a:bodyPr/>
        <a:lstStyle/>
        <a:p>
          <a:endParaRPr lang="en-US"/>
        </a:p>
      </dgm:t>
    </dgm:pt>
    <dgm:pt modelId="{7DA0C657-F705-4276-8A9D-EED4CF349FA5}" type="pres">
      <dgm:prSet presAssocID="{634796D7-1DB1-4DE3-A1B6-B93EF761E0FB}" presName="CompostProcess" presStyleCnt="0">
        <dgm:presLayoutVars>
          <dgm:dir/>
          <dgm:resizeHandles val="exact"/>
        </dgm:presLayoutVars>
      </dgm:prSet>
      <dgm:spPr/>
    </dgm:pt>
    <dgm:pt modelId="{682B4702-742E-4B14-966D-051EAEC6F6F8}" type="pres">
      <dgm:prSet presAssocID="{634796D7-1DB1-4DE3-A1B6-B93EF761E0FB}" presName="arrow" presStyleLbl="bgShp" presStyleIdx="0" presStyleCnt="1"/>
      <dgm:spPr/>
    </dgm:pt>
    <dgm:pt modelId="{70BEDA84-5419-417C-A9C4-7CE0775C7C85}" type="pres">
      <dgm:prSet presAssocID="{634796D7-1DB1-4DE3-A1B6-B93EF761E0FB}" presName="linearProcess" presStyleCnt="0"/>
      <dgm:spPr/>
    </dgm:pt>
    <dgm:pt modelId="{42285E22-E5A2-4612-811A-4206975175B3}" type="pres">
      <dgm:prSet presAssocID="{C6F30023-F8AE-4E75-BB64-70507BD37D70}" presName="textNode" presStyleLbl="node1" presStyleIdx="0" presStyleCnt="4" custScaleX="119656" custScaleY="193513" custLinFactX="122138" custLinFactNeighborX="200000" custLinFactNeighborY="172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83F604-739F-47D7-AEA3-D740A456A6CA}" type="pres">
      <dgm:prSet presAssocID="{D6C61ABA-1D2D-4855-97C8-86DAB2F91ED8}" presName="sibTrans" presStyleCnt="0"/>
      <dgm:spPr/>
    </dgm:pt>
    <dgm:pt modelId="{6ED28661-B0BD-490B-869F-B16B6230F418}" type="pres">
      <dgm:prSet presAssocID="{015947D8-F056-48A5-A0EC-0E21D01426EB}" presName="textNode" presStyleLbl="node1" presStyleIdx="1" presStyleCnt="4" custScaleX="122978" custScaleY="185923" custLinFactX="121878" custLinFactNeighborX="200000" custLinFactNeighborY="125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7C86CF-9272-415F-B3C4-4560FC32A5C5}" type="pres">
      <dgm:prSet presAssocID="{6D4192F5-759E-42F8-B6E1-F6C5506EA17D}" presName="sibTrans" presStyleCnt="0"/>
      <dgm:spPr/>
    </dgm:pt>
    <dgm:pt modelId="{4606A0D0-16AD-42CF-9543-ACE0E67389EB}" type="pres">
      <dgm:prSet presAssocID="{CD46C3E0-298F-474B-8B98-FD743FD0F674}" presName="textNode" presStyleLbl="node1" presStyleIdx="2" presStyleCnt="4" custScaleX="122978" custScaleY="186539" custLinFactX="120699" custLinFactNeighborX="200000" custLinFactNeighborY="56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560456-E226-42C6-BE33-1EFB4419EE2E}" type="pres">
      <dgm:prSet presAssocID="{90E71C40-71CE-4903-9E56-23CC6832E0C4}" presName="sibTrans" presStyleCnt="0"/>
      <dgm:spPr/>
    </dgm:pt>
    <dgm:pt modelId="{6BBD3ED7-4580-4D8D-81E1-C22848A72717}" type="pres">
      <dgm:prSet presAssocID="{495A52CB-5AC6-4543-8267-A4C0EFE17333}" presName="textNode" presStyleLbl="node1" presStyleIdx="3" presStyleCnt="4" custScaleX="128303" custScaleY="184615" custLinFactX="-355807" custLinFactNeighborX="-400000" custLinFactNeighborY="172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3A1107-AFE0-43C4-8386-808F04076118}" type="presOf" srcId="{C6F30023-F8AE-4E75-BB64-70507BD37D70}" destId="{42285E22-E5A2-4612-811A-4206975175B3}" srcOrd="0" destOrd="0" presId="urn:microsoft.com/office/officeart/2005/8/layout/hProcess9"/>
    <dgm:cxn modelId="{84A44753-D5FD-40A3-B7E3-E3655A4506D0}" type="presOf" srcId="{634796D7-1DB1-4DE3-A1B6-B93EF761E0FB}" destId="{7DA0C657-F705-4276-8A9D-EED4CF349FA5}" srcOrd="0" destOrd="0" presId="urn:microsoft.com/office/officeart/2005/8/layout/hProcess9"/>
    <dgm:cxn modelId="{F8F752E7-2528-48D5-82DE-546EB18ACF2E}" type="presOf" srcId="{CD46C3E0-298F-474B-8B98-FD743FD0F674}" destId="{4606A0D0-16AD-42CF-9543-ACE0E67389EB}" srcOrd="0" destOrd="0" presId="urn:microsoft.com/office/officeart/2005/8/layout/hProcess9"/>
    <dgm:cxn modelId="{C741C6FE-D695-49E5-8E22-38D35DDCF27F}" srcId="{634796D7-1DB1-4DE3-A1B6-B93EF761E0FB}" destId="{495A52CB-5AC6-4543-8267-A4C0EFE17333}" srcOrd="3" destOrd="0" parTransId="{A6BBE02C-128B-4FA5-B9E5-72D57F897CE1}" sibTransId="{D0D89E4E-3AC7-4237-B463-F17630C0826B}"/>
    <dgm:cxn modelId="{A8B5303C-B427-4B76-851E-54ED76256D4B}" type="presOf" srcId="{495A52CB-5AC6-4543-8267-A4C0EFE17333}" destId="{6BBD3ED7-4580-4D8D-81E1-C22848A72717}" srcOrd="0" destOrd="0" presId="urn:microsoft.com/office/officeart/2005/8/layout/hProcess9"/>
    <dgm:cxn modelId="{75FA4EFF-0D49-4544-9FE1-36AE285A7CFD}" type="presOf" srcId="{015947D8-F056-48A5-A0EC-0E21D01426EB}" destId="{6ED28661-B0BD-490B-869F-B16B6230F418}" srcOrd="0" destOrd="0" presId="urn:microsoft.com/office/officeart/2005/8/layout/hProcess9"/>
    <dgm:cxn modelId="{20AF7F3D-0195-4B6D-B03F-1EFB04DBCE12}" srcId="{634796D7-1DB1-4DE3-A1B6-B93EF761E0FB}" destId="{015947D8-F056-48A5-A0EC-0E21D01426EB}" srcOrd="1" destOrd="0" parTransId="{E3CC8DFC-F552-4C47-9CC6-302E8D63BE77}" sibTransId="{6D4192F5-759E-42F8-B6E1-F6C5506EA17D}"/>
    <dgm:cxn modelId="{53782B05-1627-4805-81E6-46B57652C61D}" srcId="{634796D7-1DB1-4DE3-A1B6-B93EF761E0FB}" destId="{C6F30023-F8AE-4E75-BB64-70507BD37D70}" srcOrd="0" destOrd="0" parTransId="{E2E0C856-B148-4C13-8B24-BDDCC2762AE3}" sibTransId="{D6C61ABA-1D2D-4855-97C8-86DAB2F91ED8}"/>
    <dgm:cxn modelId="{14C18AB3-CE18-4E6D-B1A7-1A93D1C3AB02}" srcId="{634796D7-1DB1-4DE3-A1B6-B93EF761E0FB}" destId="{CD46C3E0-298F-474B-8B98-FD743FD0F674}" srcOrd="2" destOrd="0" parTransId="{71FCF3AF-1760-404E-86D0-A4692534E60F}" sibTransId="{90E71C40-71CE-4903-9E56-23CC6832E0C4}"/>
    <dgm:cxn modelId="{3C6DF604-1BFD-4A89-B505-C12670778678}" type="presParOf" srcId="{7DA0C657-F705-4276-8A9D-EED4CF349FA5}" destId="{682B4702-742E-4B14-966D-051EAEC6F6F8}" srcOrd="0" destOrd="0" presId="urn:microsoft.com/office/officeart/2005/8/layout/hProcess9"/>
    <dgm:cxn modelId="{70A94A4A-9E65-4655-BBEA-84A748F21B6D}" type="presParOf" srcId="{7DA0C657-F705-4276-8A9D-EED4CF349FA5}" destId="{70BEDA84-5419-417C-A9C4-7CE0775C7C85}" srcOrd="1" destOrd="0" presId="urn:microsoft.com/office/officeart/2005/8/layout/hProcess9"/>
    <dgm:cxn modelId="{AB13963D-4A78-4567-B418-171A2BCC66A0}" type="presParOf" srcId="{70BEDA84-5419-417C-A9C4-7CE0775C7C85}" destId="{42285E22-E5A2-4612-811A-4206975175B3}" srcOrd="0" destOrd="0" presId="urn:microsoft.com/office/officeart/2005/8/layout/hProcess9"/>
    <dgm:cxn modelId="{0A507877-26B4-45AE-ABF3-0666D40947A9}" type="presParOf" srcId="{70BEDA84-5419-417C-A9C4-7CE0775C7C85}" destId="{B283F604-739F-47D7-AEA3-D740A456A6CA}" srcOrd="1" destOrd="0" presId="urn:microsoft.com/office/officeart/2005/8/layout/hProcess9"/>
    <dgm:cxn modelId="{B2AD60D0-661E-4176-8F9F-E34679098716}" type="presParOf" srcId="{70BEDA84-5419-417C-A9C4-7CE0775C7C85}" destId="{6ED28661-B0BD-490B-869F-B16B6230F418}" srcOrd="2" destOrd="0" presId="urn:microsoft.com/office/officeart/2005/8/layout/hProcess9"/>
    <dgm:cxn modelId="{27B800D7-228A-4157-90C4-1A419A492AC8}" type="presParOf" srcId="{70BEDA84-5419-417C-A9C4-7CE0775C7C85}" destId="{CE7C86CF-9272-415F-B3C4-4560FC32A5C5}" srcOrd="3" destOrd="0" presId="urn:microsoft.com/office/officeart/2005/8/layout/hProcess9"/>
    <dgm:cxn modelId="{0BAD3179-FE76-4391-9C4B-310BEAA46C35}" type="presParOf" srcId="{70BEDA84-5419-417C-A9C4-7CE0775C7C85}" destId="{4606A0D0-16AD-42CF-9543-ACE0E67389EB}" srcOrd="4" destOrd="0" presId="urn:microsoft.com/office/officeart/2005/8/layout/hProcess9"/>
    <dgm:cxn modelId="{98A1EA91-7C8D-49CA-A141-AF6FB1D96483}" type="presParOf" srcId="{70BEDA84-5419-417C-A9C4-7CE0775C7C85}" destId="{78560456-E226-42C6-BE33-1EFB4419EE2E}" srcOrd="5" destOrd="0" presId="urn:microsoft.com/office/officeart/2005/8/layout/hProcess9"/>
    <dgm:cxn modelId="{065E0E67-4810-45B6-935F-80D0DA9BC730}" type="presParOf" srcId="{70BEDA84-5419-417C-A9C4-7CE0775C7C85}" destId="{6BBD3ED7-4580-4D8D-81E1-C22848A7271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B4702-742E-4B14-966D-051EAEC6F6F8}">
      <dsp:nvSpPr>
        <dsp:cNvPr id="0" name=""/>
        <dsp:cNvSpPr/>
      </dsp:nvSpPr>
      <dsp:spPr>
        <a:xfrm>
          <a:off x="855518" y="0"/>
          <a:ext cx="9695871" cy="3595919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285E22-E5A2-4612-811A-4206975175B3}">
      <dsp:nvSpPr>
        <dsp:cNvPr id="0" name=""/>
        <dsp:cNvSpPr/>
      </dsp:nvSpPr>
      <dsp:spPr>
        <a:xfrm>
          <a:off x="3036237" y="654809"/>
          <a:ext cx="2638172" cy="27834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600" kern="1200" dirty="0" smtClean="0"/>
            <a:t>ინკლუზიური პროფესიული განათლების სპეციალისტი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600" kern="1200" dirty="0" smtClean="0"/>
            <a:t>ინდივიდუალური ასისტენტი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600" kern="1200" dirty="0" smtClean="0"/>
            <a:t>ჟესტური ენის თარჯიმანი</a:t>
          </a:r>
        </a:p>
      </dsp:txBody>
      <dsp:txXfrm>
        <a:off x="3165022" y="783594"/>
        <a:ext cx="2380602" cy="2525858"/>
      </dsp:txXfrm>
    </dsp:sp>
    <dsp:sp modelId="{6ED28661-B0BD-490B-869F-B16B6230F418}">
      <dsp:nvSpPr>
        <dsp:cNvPr id="0" name=""/>
        <dsp:cNvSpPr/>
      </dsp:nvSpPr>
      <dsp:spPr>
        <a:xfrm>
          <a:off x="5838276" y="640943"/>
          <a:ext cx="2711415" cy="267425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800" b="1" kern="1200" dirty="0" smtClean="0">
              <a:solidFill>
                <a:schemeClr val="tx1"/>
              </a:solidFill>
            </a:rPr>
            <a:t>ადაპტირებული გარემო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800" b="1" kern="1200" dirty="0" smtClean="0">
              <a:solidFill>
                <a:schemeClr val="tx1"/>
              </a:solidFill>
            </a:rPr>
            <a:t>ადაპტირებული მასალა და ტექნიკა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5968822" y="771489"/>
        <a:ext cx="2450323" cy="2413164"/>
      </dsp:txXfrm>
    </dsp:sp>
    <dsp:sp modelId="{4606A0D0-16AD-42CF-9543-ACE0E67389EB}">
      <dsp:nvSpPr>
        <dsp:cNvPr id="0" name=""/>
        <dsp:cNvSpPr/>
      </dsp:nvSpPr>
      <dsp:spPr>
        <a:xfrm>
          <a:off x="8693297" y="537036"/>
          <a:ext cx="2711415" cy="26831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200" b="1" kern="1200" dirty="0" smtClean="0">
              <a:solidFill>
                <a:schemeClr val="tx1"/>
              </a:solidFill>
            </a:rPr>
            <a:t>ტრანსპორტირება</a:t>
          </a:r>
          <a:endParaRPr lang="en-US" sz="2200" b="1" kern="1200" dirty="0">
            <a:solidFill>
              <a:schemeClr val="tx1"/>
            </a:solidFill>
          </a:endParaRPr>
        </a:p>
      </dsp:txBody>
      <dsp:txXfrm>
        <a:off x="8824276" y="668015"/>
        <a:ext cx="2449457" cy="2421158"/>
      </dsp:txXfrm>
    </dsp:sp>
    <dsp:sp modelId="{6BBD3ED7-4580-4D8D-81E1-C22848A72717}">
      <dsp:nvSpPr>
        <dsp:cNvPr id="0" name=""/>
        <dsp:cNvSpPr/>
      </dsp:nvSpPr>
      <dsp:spPr>
        <a:xfrm>
          <a:off x="50723" y="718788"/>
          <a:ext cx="2828820" cy="26554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b="1" kern="1200" dirty="0" smtClean="0">
              <a:solidFill>
                <a:schemeClr val="tx1"/>
              </a:solidFill>
              <a:latin typeface="Sylfaen" panose="010A0502050306030303" pitchFamily="18" charset="0"/>
            </a:rPr>
            <a:t>ჩასარიცხი გამოცდების მოდიფიცირება უნარების გათვალისწინებით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180351" y="848416"/>
        <a:ext cx="2569564" cy="2396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705CD-C573-42E7-9F9A-3CA8E8995CFB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A157B-A9E1-4137-AE16-B3AA3065B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12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A2984-B9DF-499A-BB6F-0E396B91A4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0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0873-207A-436A-A753-12A39818ECCD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F2F8-4AEE-4E64-8E8B-4FDC7F77E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086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0873-207A-436A-A753-12A39818ECCD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F2F8-4AEE-4E64-8E8B-4FDC7F77E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459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0873-207A-436A-A753-12A39818ECCD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F2F8-4AEE-4E64-8E8B-4FDC7F77E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555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0873-207A-436A-A753-12A39818ECCD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F2F8-4AEE-4E64-8E8B-4FDC7F77E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14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0873-207A-436A-A753-12A39818ECCD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F2F8-4AEE-4E64-8E8B-4FDC7F77E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9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0873-207A-436A-A753-12A39818ECCD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F2F8-4AEE-4E64-8E8B-4FDC7F77E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594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0873-207A-436A-A753-12A39818ECCD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F2F8-4AEE-4E64-8E8B-4FDC7F77E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223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0873-207A-436A-A753-12A39818ECCD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F2F8-4AEE-4E64-8E8B-4FDC7F77E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94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0873-207A-436A-A753-12A39818ECCD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F2F8-4AEE-4E64-8E8B-4FDC7F77E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73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0873-207A-436A-A753-12A39818ECCD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F2F8-4AEE-4E64-8E8B-4FDC7F77E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332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0873-207A-436A-A753-12A39818ECCD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F2F8-4AEE-4E64-8E8B-4FDC7F77E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86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50873-207A-436A-A753-12A39818ECCD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5F2F8-4AEE-4E64-8E8B-4FDC7F77E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93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29.jpg"/><Relationship Id="rId4" Type="http://schemas.openxmlformats.org/officeDocument/2006/relationships/image" Target="../media/image24.jpe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3" Type="http://schemas.microsoft.com/office/2007/relationships/hdphoto" Target="../media/hdphoto1.wdp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image" Target="../media/image8.png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19" Type="http://schemas.openxmlformats.org/officeDocument/2006/relationships/image" Target="../media/image45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microsoft.com/office/2007/relationships/hdphoto" Target="../media/hdphoto1.wdp"/><Relationship Id="rId7" Type="http://schemas.openxmlformats.org/officeDocument/2006/relationships/image" Target="../media/image4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openxmlformats.org/officeDocument/2006/relationships/image" Target="../media/image5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:\ფლაერებისთვის 2019\IMG_4966.JPG"/>
          <p:cNvPicPr/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56"/>
          <a:stretch/>
        </p:blipFill>
        <p:spPr bwMode="auto">
          <a:xfrm>
            <a:off x="98986" y="0"/>
            <a:ext cx="12093014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5850" y="914400"/>
            <a:ext cx="11596149" cy="6003001"/>
          </a:xfrm>
        </p:spPr>
        <p:txBody>
          <a:bodyPr>
            <a:normAutofit lnSpcReduction="10000"/>
          </a:bodyPr>
          <a:lstStyle/>
          <a:p>
            <a:r>
              <a:rPr lang="ka-GE" sz="3600" b="1" dirty="0">
                <a:solidFill>
                  <a:schemeClr val="accent6">
                    <a:lumMod val="50000"/>
                  </a:schemeClr>
                </a:solidFill>
              </a:rPr>
              <a:t>ილია წინამძღვრიშვილის სახელობის </a:t>
            </a:r>
            <a:endParaRPr lang="ka-GE" sz="3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ka-GE" sz="3600" b="1" dirty="0" smtClean="0">
                <a:solidFill>
                  <a:schemeClr val="accent6">
                    <a:lumMod val="50000"/>
                  </a:schemeClr>
                </a:solidFill>
              </a:rPr>
              <a:t>კოლეჯი</a:t>
            </a:r>
            <a:endParaRPr lang="ka-GE" sz="36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ka-GE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ka-GE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ka-GE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ka-GE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ka-GE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ka-GE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ka-GE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ka-GE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ka-GE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a-GE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მცხეთა</a:t>
            </a:r>
            <a:r>
              <a:rPr lang="ka-GE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სოფელი წინამძღვრიანთკარი</a:t>
            </a:r>
          </a:p>
          <a:p>
            <a:r>
              <a:rPr lang="ka-GE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37" y="2932228"/>
            <a:ext cx="1658998" cy="165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8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5887170" cy="3826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ka-GE" sz="8000" b="1" dirty="0" smtClean="0"/>
              <a:t>რისკების თავიდა აცილების მიზნით უნდა ვიცოდეთ:</a:t>
            </a:r>
          </a:p>
          <a:p>
            <a:pPr algn="ctr">
              <a:lnSpc>
                <a:spcPct val="120000"/>
              </a:lnSpc>
            </a:pPr>
            <a:endParaRPr lang="ka-GE" sz="8000" b="1" dirty="0" smtClean="0"/>
          </a:p>
          <a:p>
            <a:pPr>
              <a:lnSpc>
                <a:spcPct val="120000"/>
              </a:lnSpc>
            </a:pPr>
            <a:r>
              <a:rPr lang="ka-GE" sz="7000" dirty="0"/>
              <a:t>მცენარეთა დაცვის </a:t>
            </a:r>
            <a:r>
              <a:rPr lang="ka-GE" sz="7000" dirty="0" smtClean="0"/>
              <a:t>საშუალებების, ხელის </a:t>
            </a:r>
            <a:r>
              <a:rPr lang="ka-GE" sz="7000" dirty="0"/>
              <a:t>საბაღე </a:t>
            </a:r>
            <a:r>
              <a:rPr lang="ka-GE" sz="7000" dirty="0" smtClean="0"/>
              <a:t>ინსტრუმენტების </a:t>
            </a:r>
            <a:r>
              <a:rPr lang="ka-GE" sz="7000" dirty="0"/>
              <a:t>და სასოფლო-სამეურნეო </a:t>
            </a:r>
            <a:r>
              <a:rPr lang="ka-GE" sz="7000" dirty="0" smtClean="0"/>
              <a:t>მანქანა-იარაღების უსაფრთხოდ </a:t>
            </a:r>
            <a:r>
              <a:rPr lang="ka-GE" sz="7000" dirty="0"/>
              <a:t>და მიზნობრივად </a:t>
            </a:r>
            <a:r>
              <a:rPr lang="ka-GE" sz="7000" dirty="0" smtClean="0"/>
              <a:t>გამოყენება</a:t>
            </a:r>
            <a:endParaRPr lang="ka-GE" sz="7000" dirty="0"/>
          </a:p>
          <a:p>
            <a:r>
              <a:rPr lang="ka-GE" sz="7000" b="1" dirty="0" smtClean="0"/>
              <a:t> </a:t>
            </a:r>
            <a:endParaRPr lang="en-GB" sz="7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094" y="35483"/>
            <a:ext cx="4786514" cy="3524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693" y="1056370"/>
            <a:ext cx="2310493" cy="308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05" y="3603171"/>
            <a:ext cx="4906595" cy="3254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4" b="18254"/>
          <a:stretch/>
        </p:blipFill>
        <p:spPr>
          <a:xfrm>
            <a:off x="4336895" y="3175214"/>
            <a:ext cx="2809763" cy="3530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897" l="0" r="100000">
                        <a14:backgroundMark x1="21014" y1="4828" x2="21014" y2="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92" y="5265716"/>
            <a:ext cx="1934614" cy="1548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0"/>
          <a:stretch/>
        </p:blipFill>
        <p:spPr>
          <a:xfrm>
            <a:off x="0" y="3297382"/>
            <a:ext cx="4248971" cy="3311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331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15" y="2117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749" y="647794"/>
            <a:ext cx="2004419" cy="541845"/>
          </a:xfrm>
        </p:spPr>
        <p:txBody>
          <a:bodyPr/>
          <a:lstStyle/>
          <a:p>
            <a:pPr marL="0" indent="0">
              <a:buNone/>
            </a:pPr>
            <a:r>
              <a:rPr lang="ka-GE" b="1" dirty="0" smtClean="0"/>
              <a:t>კურკოვანი</a:t>
            </a:r>
            <a:endParaRPr lang="en-GB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25937" y="760164"/>
            <a:ext cx="2484847" cy="4294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ka-GE" b="1" dirty="0" smtClean="0"/>
              <a:t>კენკროვანი</a:t>
            </a:r>
            <a:endParaRPr lang="en-GB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6333" y="528160"/>
            <a:ext cx="2188818" cy="52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ka-GE" b="1" dirty="0" smtClean="0"/>
              <a:t>თესლოვანი</a:t>
            </a:r>
            <a:endParaRPr lang="en-GB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" y="1105170"/>
            <a:ext cx="2313468" cy="1745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1" y="2613098"/>
            <a:ext cx="2290452" cy="1636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7" y="4135908"/>
            <a:ext cx="2472395" cy="1436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3" y="5370748"/>
            <a:ext cx="2436234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718" y="1276813"/>
            <a:ext cx="2072534" cy="15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214" y="1949333"/>
            <a:ext cx="1885029" cy="19517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18" y="1180709"/>
            <a:ext cx="2494806" cy="1402740"/>
          </a:xfrm>
          <a:prstGeom prst="rect">
            <a:avLst/>
          </a:prstGeom>
        </p:spPr>
      </p:pic>
      <p:pic>
        <p:nvPicPr>
          <p:cNvPr id="16" name="Picture 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725" y="3399747"/>
            <a:ext cx="2499360" cy="140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blackberry frui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571" y="4658889"/>
            <a:ext cx="1997649" cy="1175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64" y="2906712"/>
            <a:ext cx="2482166" cy="15472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715" y="3248626"/>
            <a:ext cx="2071454" cy="1292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72" y="5301897"/>
            <a:ext cx="2445192" cy="1371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66" y="1785436"/>
            <a:ext cx="2036447" cy="12355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738" y="4493581"/>
            <a:ext cx="2190786" cy="12288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503" y="5555022"/>
            <a:ext cx="1808340" cy="12156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823" y="5194163"/>
            <a:ext cx="1972444" cy="1479334"/>
          </a:xfrm>
          <a:prstGeom prst="rect">
            <a:avLst/>
          </a:prstGeom>
        </p:spPr>
      </p:pic>
      <p:sp>
        <p:nvSpPr>
          <p:cNvPr id="23" name="Minus 22"/>
          <p:cNvSpPr/>
          <p:nvPr/>
        </p:nvSpPr>
        <p:spPr>
          <a:xfrm rot="16200000">
            <a:off x="197932" y="3664317"/>
            <a:ext cx="6187125" cy="37882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Minus 24"/>
          <p:cNvSpPr/>
          <p:nvPr/>
        </p:nvSpPr>
        <p:spPr>
          <a:xfrm rot="16200000">
            <a:off x="4297508" y="3642523"/>
            <a:ext cx="6143539" cy="378821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307405" y="471"/>
            <a:ext cx="5529942" cy="52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a-GE" sz="3600" b="1" dirty="0" smtClean="0"/>
              <a:t>ხილის სახეობებია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605270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8479" y="391234"/>
            <a:ext cx="6272949" cy="1311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b="1" dirty="0" smtClean="0"/>
              <a:t>წარმატებული მეხილეები პროფესიასთან ერთად სწავლობენ ზოგად საგნებსაც</a:t>
            </a:r>
            <a:endParaRPr lang="en-GB" sz="2800" b="1" dirty="0"/>
          </a:p>
        </p:txBody>
      </p:sp>
      <p:pic>
        <p:nvPicPr>
          <p:cNvPr id="1028" name="Picture 4" descr="Image result for apple gard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006" y="98594"/>
            <a:ext cx="4053035" cy="1905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321" y="883488"/>
            <a:ext cx="1913992" cy="1913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258479" y="219731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ka-GE" sz="2400" dirty="0" smtClean="0"/>
              <a:t>ინგლისური </a:t>
            </a:r>
            <a:r>
              <a:rPr lang="ka-GE" sz="2400" dirty="0"/>
              <a:t>ენა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a-GE" sz="2400" dirty="0"/>
              <a:t>რაოდენობრივი წიგნიერება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a-GE" sz="2400" dirty="0" smtClean="0"/>
              <a:t>ინფორმაციულ წიგნიერება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a-GE" sz="2400" dirty="0" smtClean="0"/>
              <a:t>გარემოსდაცვითი საფუძვლები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a-GE" sz="2400" dirty="0" smtClean="0"/>
              <a:t>სურსათის უვნებლობა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a-GE" sz="2400" dirty="0" smtClean="0"/>
              <a:t>საქართველოს ფლორა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67" y="4461165"/>
            <a:ext cx="2805409" cy="2061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677" y="4127923"/>
            <a:ext cx="3032636" cy="272842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130" y="3074149"/>
            <a:ext cx="2514785" cy="1868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9875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5587" y="136824"/>
            <a:ext cx="6471557" cy="991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3200" b="1" dirty="0" smtClean="0"/>
              <a:t>კარიერული შესაძლებლობები</a:t>
            </a:r>
            <a:endParaRPr lang="en-GB" sz="32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4553" y="992220"/>
            <a:ext cx="6797705" cy="4202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ka-GE" sz="1900" dirty="0" smtClean="0"/>
              <a:t>სამრეწველო ბაღები და სათბურები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ka-GE" sz="19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a-GE" sz="1900" dirty="0" smtClean="0"/>
              <a:t>სანერგეები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ka-GE" sz="19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a-GE" sz="1900" dirty="0" smtClean="0"/>
              <a:t>სამეცნიერო-კვლევითი დაწესებულებები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ka-GE" sz="19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a-GE" sz="1900" dirty="0" smtClean="0"/>
              <a:t>ფერმერთა საკონსულტაციო ცენტრები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ka-GE" sz="19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a-GE" sz="1900" dirty="0" smtClean="0"/>
              <a:t>სადემონსტრაციო-ექსპერიმენტული ნაკვეთები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ka-GE" sz="19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a-GE" sz="1900" dirty="0" smtClean="0"/>
              <a:t>საბაღე</a:t>
            </a:r>
            <a:r>
              <a:rPr lang="ka-GE" sz="1900" dirty="0" smtClean="0">
                <a:effectLst/>
              </a:rPr>
              <a:t> </a:t>
            </a:r>
            <a:r>
              <a:rPr lang="ka-GE" sz="1900" dirty="0" smtClean="0"/>
              <a:t>ტიპის</a:t>
            </a:r>
            <a:r>
              <a:rPr lang="ka-GE" sz="1900" dirty="0" smtClean="0">
                <a:effectLst/>
              </a:rPr>
              <a:t> </a:t>
            </a:r>
            <a:r>
              <a:rPr lang="ka-GE" sz="1900" dirty="0" smtClean="0"/>
              <a:t>პარკები</a:t>
            </a:r>
            <a:r>
              <a:rPr lang="ka-GE" sz="1900" dirty="0" smtClean="0">
                <a:effectLst/>
              </a:rPr>
              <a:t> </a:t>
            </a:r>
            <a:r>
              <a:rPr lang="ka-GE" sz="1900" dirty="0" smtClean="0"/>
              <a:t>და</a:t>
            </a:r>
            <a:r>
              <a:rPr lang="ka-GE" sz="1900" dirty="0" smtClean="0">
                <a:effectLst/>
              </a:rPr>
              <a:t> </a:t>
            </a:r>
            <a:r>
              <a:rPr lang="ka-GE" sz="1900" dirty="0" smtClean="0"/>
              <a:t>სარეკრეაციო</a:t>
            </a:r>
            <a:r>
              <a:rPr lang="ka-GE" sz="1900" dirty="0" smtClean="0">
                <a:effectLst/>
              </a:rPr>
              <a:t> </a:t>
            </a:r>
            <a:r>
              <a:rPr lang="ka-GE" sz="1900" dirty="0" smtClean="0"/>
              <a:t>ზონები </a:t>
            </a:r>
            <a:endParaRPr lang="en-GB" sz="19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ka-GE" sz="19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a-GE" sz="1900" dirty="0" smtClean="0"/>
              <a:t>სააგარაკო</a:t>
            </a:r>
            <a:r>
              <a:rPr lang="ka-GE" sz="1900" dirty="0" smtClean="0">
                <a:effectLst/>
              </a:rPr>
              <a:t> </a:t>
            </a:r>
            <a:r>
              <a:rPr lang="ka-GE" sz="1900" dirty="0" smtClean="0"/>
              <a:t>და</a:t>
            </a:r>
            <a:r>
              <a:rPr lang="ka-GE" sz="1900" dirty="0" smtClean="0">
                <a:effectLst/>
              </a:rPr>
              <a:t> </a:t>
            </a:r>
            <a:r>
              <a:rPr lang="ka-GE" sz="1900" dirty="0" smtClean="0"/>
              <a:t>სასახლკარე</a:t>
            </a:r>
            <a:r>
              <a:rPr lang="ka-GE" sz="1900" dirty="0" smtClean="0">
                <a:effectLst/>
              </a:rPr>
              <a:t> </a:t>
            </a:r>
            <a:r>
              <a:rPr lang="ka-GE" sz="1900" dirty="0" smtClean="0"/>
              <a:t>ნაკვეთები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9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a-GE" sz="1900" dirty="0" smtClean="0"/>
              <a:t>წვრილი, საშუალო და მსხვილი ფერმერული მეურნეობები </a:t>
            </a:r>
            <a:endParaRPr lang="ka-GE" sz="1800" dirty="0"/>
          </a:p>
          <a:p>
            <a:endParaRPr lang="ka-GE" sz="18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05" y="3061195"/>
            <a:ext cx="1873809" cy="1249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610" y="4619437"/>
            <a:ext cx="2567031" cy="1925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159" y="574115"/>
            <a:ext cx="2643404" cy="1759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88" y="4863755"/>
            <a:ext cx="2625205" cy="1744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61" y="2495769"/>
            <a:ext cx="3057263" cy="2038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15" y="4972126"/>
            <a:ext cx="2869936" cy="1614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397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77240" y="794808"/>
            <a:ext cx="5837520" cy="1311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გმადლობთ </a:t>
            </a:r>
          </a:p>
          <a:p>
            <a:pPr algn="ctr"/>
            <a:r>
              <a:rPr lang="ka-GE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ყურადღებისთვის! </a:t>
            </a:r>
            <a:endParaRPr lang="en-GB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655" y="952096"/>
            <a:ext cx="3748132" cy="2200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897" l="0" r="100000">
                        <a14:backgroundMark x1="21014" y1="4828" x2="21014" y2="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64" y="2798618"/>
            <a:ext cx="2272145" cy="2410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5" y="794808"/>
            <a:ext cx="3272192" cy="2454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141512" y="4153434"/>
            <a:ext cx="4975238" cy="270456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a-GE" sz="2400" b="1" dirty="0" smtClean="0">
                <a:solidFill>
                  <a:srgbClr val="0070C0"/>
                </a:solidFill>
              </a:rPr>
              <a:t>ტელ: 577 215 090</a:t>
            </a:r>
          </a:p>
          <a:p>
            <a:endParaRPr lang="ka-GE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a-GE" sz="2400" b="1" dirty="0" smtClean="0">
                <a:solidFill>
                  <a:srgbClr val="0070C0"/>
                </a:solidFill>
              </a:rPr>
              <a:t>ელ.ფოსტა: </a:t>
            </a:r>
            <a:r>
              <a:rPr lang="en-US" sz="2400" b="1" dirty="0" smtClean="0">
                <a:solidFill>
                  <a:srgbClr val="0070C0"/>
                </a:solidFill>
              </a:rPr>
              <a:t>tmkcollege@tmk.edu.ge</a:t>
            </a:r>
            <a:endParaRPr lang="ka-GE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a-GE" sz="2400" b="1" dirty="0" smtClean="0">
                <a:solidFill>
                  <a:srgbClr val="0070C0"/>
                </a:solidFill>
              </a:rPr>
              <a:t>ვებ-გვერდი: </a:t>
            </a:r>
            <a:r>
              <a:rPr lang="en-US" sz="2400" b="1" dirty="0" smtClean="0">
                <a:solidFill>
                  <a:srgbClr val="0070C0"/>
                </a:solidFill>
              </a:rPr>
              <a:t>www.tmk.edu.ge </a:t>
            </a:r>
          </a:p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64810" y="3771490"/>
            <a:ext cx="4709452" cy="1734227"/>
          </a:xfrm>
          <a:prstGeom prst="roundRect">
            <a:avLst>
              <a:gd name="adj" fmla="val 10000"/>
            </a:avLst>
          </a:prstGeom>
          <a:blipFill rotWithShape="1">
            <a:blip r:embed="rId8"/>
            <a:stretch>
              <a:fillRect/>
            </a:stretch>
          </a:blipFill>
          <a:scene3d>
            <a:camera prst="orthographicFront"/>
            <a:lightRig rig="chilly" dir="t"/>
          </a:scene3d>
          <a:sp3d z="12700" extrusionH="12700" prstMaterial="translucentPowder">
            <a:bevelT w="25400" h="6350" prst="softRound"/>
            <a:bevelB w="0" h="0" prst="convex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/>
          <p:cNvGrpSpPr/>
          <p:nvPr/>
        </p:nvGrpSpPr>
        <p:grpSpPr>
          <a:xfrm>
            <a:off x="7364810" y="5079678"/>
            <a:ext cx="4738253" cy="1683930"/>
            <a:chOff x="183024" y="1820120"/>
            <a:chExt cx="5642863" cy="1991271"/>
          </a:xfrm>
          <a:scene3d>
            <a:camera prst="orthographicFront"/>
            <a:lightRig rig="chilly" dir="t"/>
          </a:scene3d>
        </p:grpSpPr>
        <p:sp>
          <p:nvSpPr>
            <p:cNvPr id="12" name="Round Same Side Corner Rectangle 11"/>
            <p:cNvSpPr/>
            <p:nvPr/>
          </p:nvSpPr>
          <p:spPr>
            <a:xfrm rot="10800000">
              <a:off x="183024" y="1820120"/>
              <a:ext cx="5642863" cy="1991271"/>
            </a:xfrm>
            <a:prstGeom prst="round2SameRect">
              <a:avLst>
                <a:gd name="adj1" fmla="val 10500"/>
                <a:gd name="adj2" fmla="val 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 Same Side Corner Rectangle 4"/>
            <p:cNvSpPr txBox="1"/>
            <p:nvPr/>
          </p:nvSpPr>
          <p:spPr>
            <a:xfrm>
              <a:off x="250752" y="1820122"/>
              <a:ext cx="5507409" cy="16839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808" tIns="241808" rIns="241808" bIns="241808" numCol="1" spcCol="1270" anchor="t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მოგვძებნეთ </a:t>
              </a:r>
              <a:r>
                <a:rPr lang="en-US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Facebook-</a:t>
              </a:r>
              <a:r>
                <a:rPr lang="ka-GE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ზე: ილია წინამძღვრიშვილის სახელობის კოლეჯი</a:t>
              </a:r>
              <a:endPara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4600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" descr="F:\საშემოდგომო მიღება 2019\24837490_2098124457140487_4008174688647741781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17" y="2815815"/>
            <a:ext cx="5466392" cy="28852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4777" y="521707"/>
            <a:ext cx="7514308" cy="785422"/>
          </a:xfr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/>
          <a:lstStyle/>
          <a:p>
            <a:pPr algn="ctr"/>
            <a:r>
              <a:rPr lang="ka-G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კოლეჯის ფილიალები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1918533" y="1803650"/>
            <a:ext cx="2403634" cy="780367"/>
          </a:xfrm>
        </p:spPr>
        <p:txBody>
          <a:bodyPr/>
          <a:lstStyle/>
          <a:p>
            <a:pPr algn="ctr"/>
            <a:r>
              <a:rPr lang="ka-GE" sz="32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თიანეთი</a:t>
            </a:r>
            <a:endParaRPr lang="en-US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3"/>
          </p:nvPr>
        </p:nvSpPr>
        <p:spPr>
          <a:xfrm>
            <a:off x="7455877" y="1988127"/>
            <a:ext cx="3296206" cy="576262"/>
          </a:xfrm>
        </p:spPr>
        <p:txBody>
          <a:bodyPr/>
          <a:lstStyle/>
          <a:p>
            <a:r>
              <a:rPr lang="ka-GE" sz="32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სტეფანწმინდა</a:t>
            </a:r>
            <a:endParaRPr lang="en-US" sz="32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2" descr="F:\საშემოდგომო მიღება 2019\67672792_2531724910447104_3107706990990721024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332" y="2815815"/>
            <a:ext cx="5303323" cy="2885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83" y="170955"/>
            <a:ext cx="1279597" cy="113617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322166" y="1538927"/>
            <a:ext cx="2937615" cy="127688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3200" b="1" dirty="0">
                <a:solidFill>
                  <a:srgbClr val="FF0000"/>
                </a:solidFill>
              </a:rPr>
              <a:t>სწავლა უფასოა!!!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7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566" y="457200"/>
            <a:ext cx="7434695" cy="161405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normAutofit fontScale="90000"/>
          </a:bodyPr>
          <a:lstStyle/>
          <a:p>
            <a:pPr algn="ctr"/>
            <a:r>
              <a:rPr lang="ka-GE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კოლეჯი ითვალისწინებს ინდივიდუალურ საჭიროებებს;</a:t>
            </a:r>
            <a:br>
              <a:rPr lang="ka-GE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</a:br>
            <a:r>
              <a:rPr lang="ka-GE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საშუალებას იძლევა ისარგებლო საჭირო სერვიზებით</a:t>
            </a:r>
            <a:br>
              <a:rPr lang="ka-GE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</a:br>
            <a:endParaRPr lang="en-US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pic>
        <p:nvPicPr>
          <p:cNvPr id="5" name="Content Placeholder 4" descr="Related image"/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8" y="177796"/>
            <a:ext cx="4034969" cy="25363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 2"/>
          <p:cNvGraphicFramePr/>
          <p:nvPr>
            <p:extLst/>
          </p:nvPr>
        </p:nvGraphicFramePr>
        <p:xfrm>
          <a:off x="508001" y="2891967"/>
          <a:ext cx="11406908" cy="3595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3035278" y="1842655"/>
            <a:ext cx="4182941" cy="1692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157855" y="1967345"/>
            <a:ext cx="1537854" cy="1461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223044" y="1967345"/>
            <a:ext cx="138545" cy="1461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865564" y="1967345"/>
            <a:ext cx="1902219" cy="1461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41738" y="543859"/>
            <a:ext cx="3307977" cy="1311275"/>
          </a:xfrm>
        </p:spPr>
        <p:txBody>
          <a:bodyPr>
            <a:normAutofit/>
          </a:bodyPr>
          <a:lstStyle/>
          <a:p>
            <a:r>
              <a:rPr lang="ka-GE" sz="3600" b="1" dirty="0" smtClean="0"/>
              <a:t>მეხილეობა</a:t>
            </a:r>
            <a:endParaRPr lang="en-GB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59" y="4122279"/>
            <a:ext cx="5258252" cy="2192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52" y="235471"/>
            <a:ext cx="5145794" cy="3343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9" y="3372373"/>
            <a:ext cx="4961061" cy="3096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264518" y="2075038"/>
            <a:ext cx="58314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dirty="0" smtClean="0"/>
              <a:t>მეხილეობა აგრონომიის დარგია, რომელიც შეისწავლის ხეხილის მოვლა-გაშენებას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9040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03" y="3772155"/>
            <a:ext cx="5258252" cy="2192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235527" y="570637"/>
            <a:ext cx="7315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a-GE" sz="2400" dirty="0"/>
              <a:t>მეხილეობის პროგრამაზე დაშვების წინაპირობაა  </a:t>
            </a:r>
            <a:endParaRPr lang="ka-GE" sz="2400" dirty="0" smtClean="0"/>
          </a:p>
          <a:p>
            <a:r>
              <a:rPr lang="ka-GE" sz="2400" dirty="0" smtClean="0"/>
              <a:t>სრული </a:t>
            </a:r>
            <a:r>
              <a:rPr lang="ka-GE" sz="2400" dirty="0"/>
              <a:t>ზოგადი განათლება</a:t>
            </a:r>
            <a:r>
              <a:rPr lang="ka-GE" sz="2400" dirty="0" smtClean="0"/>
              <a:t>;</a:t>
            </a:r>
          </a:p>
          <a:p>
            <a:endParaRPr lang="ka-GE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a-GE" sz="2400" dirty="0" smtClean="0"/>
              <a:t>სასწავლო </a:t>
            </a:r>
            <a:r>
              <a:rPr lang="ka-GE" sz="2400" dirty="0"/>
              <a:t>პერიოდი მოიცავს 18 თვეს;</a:t>
            </a:r>
            <a:br>
              <a:rPr lang="ka-GE" sz="2400" dirty="0"/>
            </a:br>
            <a:endParaRPr lang="ka-GE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a-GE" sz="2400" dirty="0" smtClean="0"/>
              <a:t>პროგრამა </a:t>
            </a:r>
            <a:r>
              <a:rPr lang="ka-GE" sz="2400" dirty="0"/>
              <a:t>ხორციელდება ილია წინამძღვრიშვილის მთავარ სასწავლო </a:t>
            </a:r>
            <a:r>
              <a:rPr lang="ka-GE" sz="2400" dirty="0" smtClean="0"/>
              <a:t>კორპუსში</a:t>
            </a:r>
            <a:r>
              <a:rPr lang="en-US" sz="2400" dirty="0" smtClean="0"/>
              <a:t> </a:t>
            </a:r>
            <a:r>
              <a:rPr lang="ka-GE" sz="2400" dirty="0" smtClean="0"/>
              <a:t>- </a:t>
            </a:r>
            <a:r>
              <a:rPr lang="ka-GE" sz="2400" dirty="0"/>
              <a:t>წინამძღვრიანთკარში და თიანეთის სასწავლო ფილიალში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8743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17195" y="548006"/>
            <a:ext cx="3966433" cy="1311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6" y="294335"/>
            <a:ext cx="4687628" cy="3129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/>
        </p:blipFill>
        <p:spPr>
          <a:xfrm>
            <a:off x="8395244" y="3203382"/>
            <a:ext cx="3501085" cy="351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5381" y="1460986"/>
            <a:ext cx="4837291" cy="3523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ka-G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2400" dirty="0" smtClean="0"/>
              <a:t>ნერგების გამოყვანა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2400" dirty="0" smtClean="0"/>
              <a:t>ბაღის დაგეგმვა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2400" dirty="0" smtClean="0"/>
              <a:t>დარგვა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2400" dirty="0" smtClean="0"/>
              <a:t>სასუქის შეტანა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2400" dirty="0" smtClean="0"/>
              <a:t>აგროქიმიკატების გამოყენება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2400" dirty="0" smtClean="0"/>
              <a:t>გასხვლა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2400" dirty="0" smtClean="0"/>
              <a:t>მოსავლის აღება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ხილის </a:t>
            </a:r>
            <a:r>
              <a:rPr lang="en-GB" sz="2400" dirty="0" smtClean="0"/>
              <a:t>დახარისხება</a:t>
            </a:r>
            <a:endParaRPr lang="ka-G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2400" dirty="0" smtClean="0"/>
              <a:t>ახალი ჯიშების გამოყვანა</a:t>
            </a:r>
          </a:p>
          <a:p>
            <a:endParaRPr lang="ka-GE" sz="18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46" y="3725688"/>
            <a:ext cx="4962025" cy="3098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868307" y="475577"/>
            <a:ext cx="5046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მეხილე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ka-GE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არის </a:t>
            </a:r>
            <a:r>
              <a:rPr lang="ka-G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სპეციალისტი, რომელსაც </a:t>
            </a:r>
            <a:r>
              <a:rPr lang="ka-GE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შეუძლია:</a:t>
            </a:r>
            <a:endParaRPr lang="ka-GE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74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9284" y="0"/>
            <a:ext cx="7586814" cy="1735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400" b="1" dirty="0" smtClean="0"/>
              <a:t>მეხილემ ყველაფერი უნდა იცოდეს </a:t>
            </a:r>
          </a:p>
          <a:p>
            <a:pPr algn="ctr"/>
            <a:r>
              <a:rPr lang="ka-GE" sz="2400" b="1" dirty="0" smtClean="0"/>
              <a:t>მცენარეების მოვლის შესახებ</a:t>
            </a:r>
          </a:p>
          <a:p>
            <a:pPr algn="just"/>
            <a:endParaRPr lang="ka-GE" sz="1800" dirty="0" smtClean="0"/>
          </a:p>
          <a:p>
            <a:pPr algn="ctr"/>
            <a:r>
              <a:rPr lang="ka-GE" sz="2000" dirty="0" smtClean="0"/>
              <a:t>უნდა ერკვეოდეს სასუქებში, პესტიციდებსა და ხილის ნერგების გამოყვანის საკითხებში, ასევე: 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69" y="3002318"/>
            <a:ext cx="4213375" cy="3106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770" y="183383"/>
            <a:ext cx="4032558" cy="2818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62" y="4553972"/>
            <a:ext cx="3725003" cy="219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9283" y="1761619"/>
            <a:ext cx="69094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ka-GE" sz="2000" dirty="0" smtClean="0">
                <a:solidFill>
                  <a:srgbClr val="000000"/>
                </a:solidFill>
              </a:rPr>
              <a:t>ხილის</a:t>
            </a:r>
            <a:r>
              <a:rPr lang="ka-GE" sz="2000" dirty="0">
                <a:solidFill>
                  <a:srgbClr val="000000"/>
                </a:solidFill>
              </a:rPr>
              <a:t>, კენკროვანი, კაკლოვანი კულტურების გამრავლების, </a:t>
            </a:r>
            <a:endParaRPr lang="ka-GE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a-GE" sz="2000" dirty="0" smtClean="0">
                <a:solidFill>
                  <a:srgbClr val="000000"/>
                </a:solidFill>
              </a:rPr>
              <a:t>სარგავი </a:t>
            </a:r>
            <a:r>
              <a:rPr lang="ka-GE" sz="2000" dirty="0">
                <a:solidFill>
                  <a:srgbClr val="000000"/>
                </a:solidFill>
              </a:rPr>
              <a:t>მასალის გამოყვანის, </a:t>
            </a:r>
            <a:endParaRPr lang="ka-GE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a-GE" sz="2000" dirty="0" smtClean="0">
                <a:solidFill>
                  <a:srgbClr val="000000"/>
                </a:solidFill>
              </a:rPr>
              <a:t>ბაღის </a:t>
            </a:r>
            <a:r>
              <a:rPr lang="ka-GE" sz="2000" dirty="0">
                <a:solidFill>
                  <a:srgbClr val="000000"/>
                </a:solidFill>
              </a:rPr>
              <a:t>გაშენების და მოვლის ოპერაციები, </a:t>
            </a:r>
            <a:endParaRPr lang="ka-GE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a-GE" sz="2000" dirty="0" smtClean="0">
                <a:solidFill>
                  <a:srgbClr val="000000"/>
                </a:solidFill>
              </a:rPr>
              <a:t>მოსავლის </a:t>
            </a:r>
            <a:r>
              <a:rPr lang="ka-GE" sz="2000" dirty="0">
                <a:solidFill>
                  <a:srgbClr val="000000"/>
                </a:solidFill>
              </a:rPr>
              <a:t>აღებისა და მისი დროებითი შენახვისათვის აუცილებელი ღონისძიებები, </a:t>
            </a:r>
            <a:endParaRPr lang="ka-GE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a-GE" sz="2000" dirty="0" smtClean="0">
                <a:solidFill>
                  <a:srgbClr val="000000"/>
                </a:solidFill>
              </a:rPr>
              <a:t>ასევე </a:t>
            </a:r>
            <a:r>
              <a:rPr lang="ka-GE" sz="2000" dirty="0">
                <a:solidFill>
                  <a:srgbClr val="000000"/>
                </a:solidFill>
              </a:rPr>
              <a:t>უსაფრთხოდ და მიზნობრივად გამოიყენოს მცენარეთა დაცვის საშუალებები, </a:t>
            </a:r>
            <a:endParaRPr lang="ka-GE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a-GE" sz="2000" dirty="0" smtClean="0">
                <a:solidFill>
                  <a:srgbClr val="000000"/>
                </a:solidFill>
              </a:rPr>
              <a:t>ხელის </a:t>
            </a:r>
            <a:r>
              <a:rPr lang="ka-GE" sz="2000" dirty="0">
                <a:solidFill>
                  <a:srgbClr val="000000"/>
                </a:solidFill>
              </a:rPr>
              <a:t>საბაღე ინსტრუმენტები და სასოფლო-სამეურნეო მანქანა-იარაღები. </a:t>
            </a:r>
            <a:r>
              <a:rPr lang="ka-GE" dirty="0">
                <a:solidFill>
                  <a:srgbClr val="00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2487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5643" y="136188"/>
            <a:ext cx="6517531" cy="1319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3200" b="1" dirty="0" smtClean="0"/>
              <a:t>რა თვისებები და უნარები უნდა ჰქონდეს მეხილეს?</a:t>
            </a:r>
            <a:endParaRPr lang="en-GB" sz="32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5644" y="1455672"/>
            <a:ext cx="4626478" cy="447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ka-GE" sz="2400" dirty="0" smtClean="0"/>
              <a:t>უნდა უყვარდეს მცენარეები;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a-GE" sz="2400" dirty="0" smtClean="0"/>
              <a:t>უნდა უყვარდეს ბუნებაში, მიწასთან მუშაობა;</a:t>
            </a:r>
            <a:endParaRPr lang="en-GB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a-GE" sz="2400" dirty="0" smtClean="0"/>
              <a:t>უნდა იყოს ორგანიზებული;</a:t>
            </a:r>
            <a:endParaRPr lang="ka-GE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a-GE" sz="2400" dirty="0" smtClean="0"/>
              <a:t>უნდა შეეძლოს კრიტიკული </a:t>
            </a:r>
            <a:r>
              <a:rPr lang="ka-GE" sz="2400" dirty="0"/>
              <a:t>სიტუაციების </a:t>
            </a:r>
            <a:r>
              <a:rPr lang="ka-GE" sz="2400" dirty="0" smtClean="0"/>
              <a:t>მართვა;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a-GE" sz="2400" dirty="0" smtClean="0"/>
              <a:t>უნდა იყოს შრომის მოყვარე;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a-GE" sz="2400" dirty="0" smtClean="0"/>
              <a:t>უნდა შეეძლოს ფიზიკური ძალის გამოყენება.</a:t>
            </a:r>
          </a:p>
          <a:p>
            <a:endParaRPr lang="ka-GE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250" y="286806"/>
            <a:ext cx="4532085" cy="3399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91" y="3152491"/>
            <a:ext cx="4561115" cy="33018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435" y="3868106"/>
            <a:ext cx="3437708" cy="229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1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59221" y="263917"/>
            <a:ext cx="3966433" cy="752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3600" b="1" dirty="0" smtClean="0"/>
              <a:t>სამუშაო გარემო</a:t>
            </a:r>
            <a:endParaRPr lang="en-GB" sz="36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7596" y="3227953"/>
            <a:ext cx="2819264" cy="1830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ka-GE" sz="2000" dirty="0" smtClean="0"/>
              <a:t>ბაღები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a-GE" sz="2000" dirty="0" smtClean="0"/>
              <a:t>სათბურები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a-GE" sz="2000" dirty="0" smtClean="0"/>
              <a:t>სანერგეები</a:t>
            </a:r>
          </a:p>
        </p:txBody>
      </p:sp>
      <p:sp>
        <p:nvSpPr>
          <p:cNvPr id="2" name="Rectangle 1"/>
          <p:cNvSpPr/>
          <p:nvPr/>
        </p:nvSpPr>
        <p:spPr>
          <a:xfrm>
            <a:off x="413259" y="1280479"/>
            <a:ext cx="542511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2000" dirty="0" smtClean="0"/>
              <a:t>მეხილეს </a:t>
            </a:r>
            <a:r>
              <a:rPr lang="ka-GE" sz="2000" dirty="0"/>
              <a:t>სამუშაოს შესრულება უწევს განსხვავებულ აგროეკოლოგიურ, კლიმატურ-რელიეფურ პირობებსა და სამოქმედო </a:t>
            </a:r>
            <a:r>
              <a:rPr lang="ka-GE" sz="2000" dirty="0" smtClean="0"/>
              <a:t>ზონებში</a:t>
            </a:r>
          </a:p>
          <a:p>
            <a:pPr algn="ctr"/>
            <a:r>
              <a:rPr lang="ka-GE" sz="2000" dirty="0" smtClean="0"/>
              <a:t> (</a:t>
            </a:r>
            <a:r>
              <a:rPr lang="ka-GE" dirty="0"/>
              <a:t>სიცივე, სიცხე, ჭარბი ტენიანობა, ფერდობები, ტერასები, აგროქიმიკატებსა და პესტიციდებთან </a:t>
            </a:r>
            <a:r>
              <a:rPr lang="ka-GE" dirty="0" smtClean="0"/>
              <a:t>კონტაქტი) </a:t>
            </a:r>
            <a:r>
              <a:rPr lang="ka-GE" sz="2000" dirty="0" smtClean="0"/>
              <a:t> </a:t>
            </a:r>
            <a:endParaRPr lang="ka-GE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935" y="3813400"/>
            <a:ext cx="4058734" cy="2707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379" y="3563967"/>
            <a:ext cx="4404460" cy="2936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29" y="396828"/>
            <a:ext cx="5035225" cy="2831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745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327</Words>
  <Application>Microsoft Office PowerPoint</Application>
  <PresentationFormat>Widescreen</PresentationFormat>
  <Paragraphs>106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Sylfaen</vt:lpstr>
      <vt:lpstr>Wingdings</vt:lpstr>
      <vt:lpstr>Office Theme</vt:lpstr>
      <vt:lpstr>PowerPoint Presentation</vt:lpstr>
      <vt:lpstr>კოლეჯის ფილიალები</vt:lpstr>
      <vt:lpstr>კოლეჯი ითვალისწინებს ინდივიდუალურ საჭიროებებს; საშუალებას იძლევა ისარგებლო საჭირო სერვიზებით </vt:lpstr>
      <vt:lpstr>მეხილეობა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Hewlett-Packard Company</dc:creator>
  <cp:lastModifiedBy>Windows User</cp:lastModifiedBy>
  <cp:revision>72</cp:revision>
  <dcterms:created xsi:type="dcterms:W3CDTF">2019-09-18T06:39:00Z</dcterms:created>
  <dcterms:modified xsi:type="dcterms:W3CDTF">2020-06-14T05:17:52Z</dcterms:modified>
</cp:coreProperties>
</file>